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notesSlides/notesSlide2.xml" ContentType="application/vnd.openxmlformats-officedocument.presentationml.notesSlid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7" r:id="rId2"/>
    <p:sldId id="290" r:id="rId3"/>
    <p:sldId id="291" r:id="rId4"/>
    <p:sldId id="298" r:id="rId5"/>
    <p:sldId id="299" r:id="rId6"/>
    <p:sldId id="292" r:id="rId7"/>
    <p:sldId id="293" r:id="rId8"/>
    <p:sldId id="296" r:id="rId9"/>
    <p:sldId id="297" r:id="rId10"/>
    <p:sldId id="275" r:id="rId11"/>
    <p:sldId id="274" r:id="rId12"/>
    <p:sldId id="269" r:id="rId13"/>
    <p:sldId id="276" r:id="rId14"/>
    <p:sldId id="277" r:id="rId15"/>
    <p:sldId id="278" r:id="rId16"/>
    <p:sldId id="270" r:id="rId17"/>
    <p:sldId id="279" r:id="rId18"/>
    <p:sldId id="271" r:id="rId19"/>
    <p:sldId id="272" r:id="rId20"/>
    <p:sldId id="280" r:id="rId21"/>
    <p:sldId id="273" r:id="rId22"/>
    <p:sldId id="283" r:id="rId23"/>
    <p:sldId id="281" r:id="rId24"/>
    <p:sldId id="282" r:id="rId25"/>
    <p:sldId id="285" r:id="rId26"/>
    <p:sldId id="284" r:id="rId27"/>
    <p:sldId id="286" r:id="rId28"/>
    <p:sldId id="288" r:id="rId29"/>
    <p:sldId id="289" r:id="rId30"/>
    <p:sldId id="294" r:id="rId31"/>
    <p:sldId id="287" r:id="rId32"/>
    <p:sldId id="300" r:id="rId33"/>
  </p:sldIdLst>
  <p:sldSz cx="12192000" cy="6858000"/>
  <p:notesSz cx="7077075" cy="9363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DB0C06"/>
    <a:srgbClr val="EA5E5E"/>
    <a:srgbClr val="E83737"/>
    <a:srgbClr val="E30909"/>
    <a:srgbClr val="950707"/>
    <a:srgbClr val="FBBD00"/>
    <a:srgbClr val="BD8D00"/>
    <a:srgbClr val="ADA9A9"/>
    <a:srgbClr val="00AD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315" autoAdjust="0"/>
  </p:normalViewPr>
  <p:slideViewPr>
    <p:cSldViewPr snapToGrid="0">
      <p:cViewPr varScale="1">
        <p:scale>
          <a:sx n="89" d="100"/>
          <a:sy n="89" d="100"/>
        </p:scale>
        <p:origin x="437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DMK</c:v>
                </c:pt>
              </c:strCache>
            </c:strRef>
          </c:tx>
          <c:spPr>
            <a:solidFill>
              <a:srgbClr val="DA0C06"/>
            </a:solidFill>
            <a:ln>
              <a:noFill/>
            </a:ln>
            <a:effectLst/>
            <a:sp3d/>
          </c:spPr>
          <c:invertIfNegative val="0"/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F2B6-4FC9-A543-235CB094473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DMK ALLIANCE</c:v>
                </c:pt>
                <c:pt idx="1">
                  <c:v>AIADMK ALLIANCE</c:v>
                </c:pt>
                <c:pt idx="2">
                  <c:v>OTHERS</c:v>
                </c:pt>
                <c:pt idx="3">
                  <c:v>Didn't Vote/ Can't Recall</c:v>
                </c:pt>
                <c:pt idx="4">
                  <c:v>OVERALL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0.68</c:v>
                </c:pt>
                <c:pt idx="1">
                  <c:v>0.05</c:v>
                </c:pt>
                <c:pt idx="2">
                  <c:v>0.18</c:v>
                </c:pt>
                <c:pt idx="3">
                  <c:v>0.32</c:v>
                </c:pt>
                <c:pt idx="4">
                  <c:v>0.32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28-4E67-8CC1-BAF80DC83F1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AIADMK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  <a:sp3d/>
          </c:spPr>
          <c:invertIfNegative val="0"/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F2B6-4FC9-A543-235CB094473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DMK ALLIANCE</c:v>
                </c:pt>
                <c:pt idx="1">
                  <c:v>AIADMK ALLIANCE</c:v>
                </c:pt>
                <c:pt idx="2">
                  <c:v>OTHERS</c:v>
                </c:pt>
                <c:pt idx="3">
                  <c:v>Didn't Vote/ Can't Recall</c:v>
                </c:pt>
                <c:pt idx="4">
                  <c:v>OVERALL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0.16</c:v>
                </c:pt>
                <c:pt idx="1">
                  <c:v>0.62</c:v>
                </c:pt>
                <c:pt idx="2">
                  <c:v>0.05</c:v>
                </c:pt>
                <c:pt idx="3">
                  <c:v>0.2</c:v>
                </c:pt>
                <c:pt idx="4">
                  <c:v>0.36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28-4E67-8CC1-BAF80DC83F1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TVK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  <a:sp3d/>
          </c:spPr>
          <c:invertIfNegative val="0"/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F2B6-4FC9-A543-235CB094473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DMK ALLIANCE</c:v>
                </c:pt>
                <c:pt idx="1">
                  <c:v>AIADMK ALLIANCE</c:v>
                </c:pt>
                <c:pt idx="2">
                  <c:v>OTHERS</c:v>
                </c:pt>
                <c:pt idx="3">
                  <c:v>Didn't Vote/ Can't Recall</c:v>
                </c:pt>
                <c:pt idx="4">
                  <c:v>OVERALL</c:v>
                </c:pt>
              </c:strCache>
            </c:strRef>
          </c:cat>
          <c:val>
            <c:numRef>
              <c:f>Sheet1!$D$2:$D$6</c:f>
              <c:numCache>
                <c:formatCode>0%</c:formatCode>
                <c:ptCount val="5"/>
                <c:pt idx="0">
                  <c:v>0.1</c:v>
                </c:pt>
                <c:pt idx="1">
                  <c:v>0.28999999999999998</c:v>
                </c:pt>
                <c:pt idx="2">
                  <c:v>0.26</c:v>
                </c:pt>
                <c:pt idx="3">
                  <c:v>0.39</c:v>
                </c:pt>
                <c:pt idx="4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28-4E67-8CC1-BAF80DC83F1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F2B6-4FC9-A543-235CB094473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DMK ALLIANCE</c:v>
                </c:pt>
                <c:pt idx="1">
                  <c:v>AIADMK ALLIANCE</c:v>
                </c:pt>
                <c:pt idx="2">
                  <c:v>OTHERS</c:v>
                </c:pt>
                <c:pt idx="3">
                  <c:v>Didn't Vote/ Can't Recall</c:v>
                </c:pt>
                <c:pt idx="4">
                  <c:v>OVERALL</c:v>
                </c:pt>
              </c:strCache>
            </c:strRef>
          </c:cat>
          <c:val>
            <c:numRef>
              <c:f>Sheet1!$E$2:$E$6</c:f>
              <c:numCache>
                <c:formatCode>0%</c:formatCode>
                <c:ptCount val="5"/>
                <c:pt idx="0">
                  <c:v>5.9999999999999942E-2</c:v>
                </c:pt>
                <c:pt idx="1">
                  <c:v>4.0000000000000036E-2</c:v>
                </c:pt>
                <c:pt idx="2">
                  <c:v>0.51</c:v>
                </c:pt>
                <c:pt idx="3">
                  <c:v>8.9999999999999969E-2</c:v>
                </c:pt>
                <c:pt idx="4">
                  <c:v>7.0000000000000062E-2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928-4E67-8CC1-BAF80DC83F1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975295920"/>
        <c:axId val="1975296400"/>
        <c:axId val="0"/>
      </c:bar3DChart>
      <c:catAx>
        <c:axId val="197529592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975296400"/>
        <c:crosses val="autoZero"/>
        <c:auto val="1"/>
        <c:lblAlgn val="ctr"/>
        <c:lblOffset val="100"/>
        <c:noMultiLvlLbl val="0"/>
      </c:catAx>
      <c:valAx>
        <c:axId val="1975296400"/>
        <c:scaling>
          <c:orientation val="minMax"/>
        </c:scaling>
        <c:delete val="1"/>
        <c:axPos val="t"/>
        <c:numFmt formatCode="0%" sourceLinked="1"/>
        <c:majorTickMark val="none"/>
        <c:minorTickMark val="none"/>
        <c:tickLblPos val="nextTo"/>
        <c:crossAx val="1975295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552078982637526"/>
          <c:y val="0.87045563589119535"/>
          <c:w val="0.38095220828822485"/>
          <c:h val="7.78909819062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opperplate Gothic Bold" panose="020E07050202060204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B1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53B-4F65-A775-B9245E503E1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B53B-4F65-A775-B9245E503E18}"/>
              </c:ext>
            </c:extLst>
          </c:dPt>
          <c:dPt>
            <c:idx val="3"/>
            <c:invertIfNegative val="0"/>
            <c:bubble3D val="0"/>
            <c:spPr>
              <a:solidFill>
                <a:srgbClr val="F31A0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B53B-4F65-A775-B9245E503E18}"/>
              </c:ext>
            </c:extLst>
          </c:dPt>
          <c:dPt>
            <c:idx val="7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53B-4F65-A775-B9245E503E18}"/>
              </c:ext>
            </c:extLst>
          </c:dPt>
          <c:dPt>
            <c:idx val="8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53B-4F65-A775-B9245E503E18}"/>
              </c:ext>
            </c:extLst>
          </c:dPt>
          <c:dPt>
            <c:idx val="10"/>
            <c:invertIfNegative val="0"/>
            <c:bubble3D val="0"/>
            <c:spPr>
              <a:solidFill>
                <a:srgbClr val="95070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53B-4F65-A775-B9245E503E18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B53B-4F65-A775-B9245E503E18}"/>
                </c:ext>
              </c:extLst>
            </c:dLbl>
            <c:dLbl>
              <c:idx val="1"/>
              <c:layout>
                <c:manualLayout>
                  <c:x val="5.3530094787888477E-3"/>
                  <c:y val="-6.7670535076782209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53B-4F65-A775-B9245E503E18}"/>
                </c:ext>
              </c:extLst>
            </c:dLbl>
            <c:dLbl>
              <c:idx val="2"/>
              <c:layout>
                <c:manualLayout>
                  <c:x val="0"/>
                  <c:y val="-4.3985847799908474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D077-4D62-8EE1-05F67BFED2CE}"/>
                </c:ext>
              </c:extLst>
            </c:dLbl>
            <c:dLbl>
              <c:idx val="4"/>
              <c:layout>
                <c:manualLayout>
                  <c:x val="2.1412037915155388E-3"/>
                  <c:y val="-6.7670535076782209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D077-4D62-8EE1-05F67BFED2CE}"/>
                </c:ext>
              </c:extLst>
            </c:dLbl>
            <c:dLbl>
              <c:idx val="5"/>
              <c:layout>
                <c:manualLayout>
                  <c:x val="-3.2118056872733084E-3"/>
                  <c:y val="-6.7670535076782209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D077-4D62-8EE1-05F67BFED2CE}"/>
                </c:ext>
              </c:extLst>
            </c:dLbl>
            <c:dLbl>
              <c:idx val="6"/>
              <c:layout>
                <c:manualLayout>
                  <c:x val="-2.1412037915155388E-3"/>
                  <c:y val="-6.0903481569103871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D077-4D62-8EE1-05F67BFED2CE}"/>
                </c:ext>
              </c:extLst>
            </c:dLbl>
            <c:dLbl>
              <c:idx val="7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B53B-4F65-A775-B9245E503E18}"/>
                </c:ext>
              </c:extLst>
            </c:dLbl>
            <c:dLbl>
              <c:idx val="8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1" i="0" u="none" strike="noStrike" kern="1200" baseline="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B53B-4F65-A775-B9245E503E18}"/>
                </c:ext>
              </c:extLst>
            </c:dLbl>
            <c:dLbl>
              <c:idx val="1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B53B-4F65-A775-B9245E503E1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Sheet1!$A$2:$A$12</c:f>
              <c:strCache>
                <c:ptCount val="11"/>
                <c:pt idx="0">
                  <c:v>AIADMK</c:v>
                </c:pt>
                <c:pt idx="1">
                  <c:v>BJP</c:v>
                </c:pt>
                <c:pt idx="2">
                  <c:v>AIADMK+BJP</c:v>
                </c:pt>
                <c:pt idx="3">
                  <c:v>DMK</c:v>
                </c:pt>
                <c:pt idx="4">
                  <c:v>INC</c:v>
                </c:pt>
                <c:pt idx="5">
                  <c:v>DMK+INC</c:v>
                </c:pt>
                <c:pt idx="6">
                  <c:v>INC+VCK+CPM</c:v>
                </c:pt>
                <c:pt idx="7">
                  <c:v>DMDK</c:v>
                </c:pt>
                <c:pt idx="8">
                  <c:v>NTK</c:v>
                </c:pt>
                <c:pt idx="9">
                  <c:v>PMK</c:v>
                </c:pt>
                <c:pt idx="10">
                  <c:v>Contest Independent</c:v>
                </c:pt>
              </c:strCache>
            </c:strRef>
          </c:cat>
          <c:val>
            <c:numRef>
              <c:f>Sheet1!$B$2:$B$12</c:f>
              <c:numCache>
                <c:formatCode>0%</c:formatCode>
                <c:ptCount val="11"/>
                <c:pt idx="0">
                  <c:v>0.22</c:v>
                </c:pt>
                <c:pt idx="1">
                  <c:v>0.01</c:v>
                </c:pt>
                <c:pt idx="2">
                  <c:v>0.02</c:v>
                </c:pt>
                <c:pt idx="3">
                  <c:v>0.09</c:v>
                </c:pt>
                <c:pt idx="4">
                  <c:v>0.01</c:v>
                </c:pt>
                <c:pt idx="5">
                  <c:v>0.01</c:v>
                </c:pt>
                <c:pt idx="6">
                  <c:v>0.02</c:v>
                </c:pt>
                <c:pt idx="7">
                  <c:v>0.04</c:v>
                </c:pt>
                <c:pt idx="8">
                  <c:v>0.02</c:v>
                </c:pt>
                <c:pt idx="9">
                  <c:v>0</c:v>
                </c:pt>
                <c:pt idx="10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3B-4F65-A775-B9245E503E18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25"/>
        <c:overlap val="100"/>
        <c:axId val="1291472911"/>
        <c:axId val="1291473871"/>
      </c:barChart>
      <c:catAx>
        <c:axId val="12914729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291473871"/>
        <c:crosses val="autoZero"/>
        <c:auto val="1"/>
        <c:lblAlgn val="ctr"/>
        <c:lblOffset val="100"/>
        <c:noMultiLvlLbl val="0"/>
      </c:catAx>
      <c:valAx>
        <c:axId val="1291473871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2914729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400">
          <a:latin typeface="Abadi" panose="020B0604020104020204" pitchFamily="34" charset="0"/>
        </a:defRPr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AIADMK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MK STALIN</c:v>
                </c:pt>
                <c:pt idx="1">
                  <c:v>EPS</c:v>
                </c:pt>
                <c:pt idx="2">
                  <c:v>VIJAY</c:v>
                </c:pt>
                <c:pt idx="3">
                  <c:v>SEEMAN</c:v>
                </c:pt>
                <c:pt idx="4">
                  <c:v>OTHERS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7.4200000000000002E-2</c:v>
                </c:pt>
                <c:pt idx="1">
                  <c:v>0.57679999999999998</c:v>
                </c:pt>
                <c:pt idx="2">
                  <c:v>0.21859999999999999</c:v>
                </c:pt>
                <c:pt idx="3">
                  <c:v>3.4500000000000003E-2</c:v>
                </c:pt>
                <c:pt idx="4">
                  <c:v>0.1381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28-4E67-8CC1-BAF80DC83F1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NTK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B24-4A2C-9D8C-C80A38261ACB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B24-4A2C-9D8C-C80A38261ACB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B24-4A2C-9D8C-C80A38261AC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MK STALIN</c:v>
                </c:pt>
                <c:pt idx="1">
                  <c:v>EPS</c:v>
                </c:pt>
                <c:pt idx="2">
                  <c:v>VIJAY</c:v>
                </c:pt>
                <c:pt idx="3">
                  <c:v>SEEMAN</c:v>
                </c:pt>
                <c:pt idx="4">
                  <c:v>OTHERS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4.0000000000000001E-3</c:v>
                </c:pt>
                <c:pt idx="1">
                  <c:v>0</c:v>
                </c:pt>
                <c:pt idx="2">
                  <c:v>1.0800000000000001E-2</c:v>
                </c:pt>
                <c:pt idx="3">
                  <c:v>0.505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28-4E67-8CC1-BAF80DC83F1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DMDK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  <a:sp3d/>
          </c:spPr>
          <c:invertIfNegative val="0"/>
          <c:dLbls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B24-4A2C-9D8C-C80A38261AC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MK STALIN</c:v>
                </c:pt>
                <c:pt idx="1">
                  <c:v>EPS</c:v>
                </c:pt>
                <c:pt idx="2">
                  <c:v>VIJAY</c:v>
                </c:pt>
                <c:pt idx="3">
                  <c:v>SEEMAN</c:v>
                </c:pt>
                <c:pt idx="4">
                  <c:v>OTHERS</c:v>
                </c:pt>
              </c:strCache>
            </c:strRef>
          </c:cat>
          <c:val>
            <c:numRef>
              <c:f>Sheet1!$D$2:$D$6</c:f>
              <c:numCache>
                <c:formatCode>0%</c:formatCode>
                <c:ptCount val="5"/>
                <c:pt idx="0">
                  <c:v>3.04E-2</c:v>
                </c:pt>
                <c:pt idx="1">
                  <c:v>1.7100000000000001E-2</c:v>
                </c:pt>
                <c:pt idx="2">
                  <c:v>4.5900000000000003E-2</c:v>
                </c:pt>
                <c:pt idx="3">
                  <c:v>0</c:v>
                </c:pt>
                <c:pt idx="4">
                  <c:v>0.16539999999999999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28-4E67-8CC1-BAF80DC83F1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Contest Independent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MK STALIN</c:v>
                </c:pt>
                <c:pt idx="1">
                  <c:v>EPS</c:v>
                </c:pt>
                <c:pt idx="2">
                  <c:v>VIJAY</c:v>
                </c:pt>
                <c:pt idx="3">
                  <c:v>SEEMAN</c:v>
                </c:pt>
                <c:pt idx="4">
                  <c:v>OTHERS</c:v>
                </c:pt>
              </c:strCache>
            </c:strRef>
          </c:cat>
          <c:val>
            <c:numRef>
              <c:f>Sheet1!$E$2:$E$6</c:f>
              <c:numCache>
                <c:formatCode>0%</c:formatCode>
                <c:ptCount val="5"/>
                <c:pt idx="0">
                  <c:v>0.621</c:v>
                </c:pt>
                <c:pt idx="1">
                  <c:v>0.35749999999999998</c:v>
                </c:pt>
                <c:pt idx="2">
                  <c:v>0.66720000000000002</c:v>
                </c:pt>
                <c:pt idx="3">
                  <c:v>0.46050000000000002</c:v>
                </c:pt>
                <c:pt idx="4">
                  <c:v>0.52680000000000005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928-4E67-8CC1-BAF80DC83F1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172-49EE-9C74-4E2A1707F54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MK STALIN</c:v>
                </c:pt>
                <c:pt idx="1">
                  <c:v>EPS</c:v>
                </c:pt>
                <c:pt idx="2">
                  <c:v>VIJAY</c:v>
                </c:pt>
                <c:pt idx="3">
                  <c:v>SEEMAN</c:v>
                </c:pt>
                <c:pt idx="4">
                  <c:v>OTHERS</c:v>
                </c:pt>
              </c:strCache>
            </c:strRef>
          </c:cat>
          <c:val>
            <c:numRef>
              <c:f>Sheet1!$F$2:$F$6</c:f>
              <c:numCache>
                <c:formatCode>0%</c:formatCode>
                <c:ptCount val="5"/>
                <c:pt idx="0">
                  <c:v>0.27039999999999997</c:v>
                </c:pt>
                <c:pt idx="1">
                  <c:v>4.8599999999999977E-2</c:v>
                </c:pt>
                <c:pt idx="2">
                  <c:v>5.7499999999999996E-2</c:v>
                </c:pt>
                <c:pt idx="3">
                  <c:v>0</c:v>
                </c:pt>
                <c:pt idx="4">
                  <c:v>0.16969999999999996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FF-415D-87C5-1C38FA21927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975295920"/>
        <c:axId val="1975296400"/>
        <c:axId val="0"/>
      </c:bar3DChart>
      <c:catAx>
        <c:axId val="197529592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975296400"/>
        <c:crosses val="autoZero"/>
        <c:auto val="1"/>
        <c:lblAlgn val="ctr"/>
        <c:lblOffset val="100"/>
        <c:noMultiLvlLbl val="0"/>
      </c:catAx>
      <c:valAx>
        <c:axId val="1975296400"/>
        <c:scaling>
          <c:orientation val="minMax"/>
        </c:scaling>
        <c:delete val="1"/>
        <c:axPos val="t"/>
        <c:numFmt formatCode="0%" sourceLinked="1"/>
        <c:majorTickMark val="none"/>
        <c:minorTickMark val="none"/>
        <c:tickLblPos val="nextTo"/>
        <c:crossAx val="1975295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5039695489494251"/>
          <c:y val="0.8803457541183487"/>
          <c:w val="0.67552416521197112"/>
          <c:h val="7.28391039922631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opperplate Gothic Bold" panose="020E07050202060204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DB0C0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62F-41D6-BF0B-19FFCE47FA2D}"/>
              </c:ext>
            </c:extLst>
          </c:dPt>
          <c:dPt>
            <c:idx val="1"/>
            <c:invertIfNegative val="0"/>
            <c:bubble3D val="0"/>
            <c:spPr>
              <a:solidFill>
                <a:srgbClr val="00B1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C62F-41D6-BF0B-19FFCE47FA2D}"/>
              </c:ext>
            </c:extLst>
          </c:dPt>
          <c:dPt>
            <c:idx val="2"/>
            <c:invertIfNegative val="0"/>
            <c:bubble3D val="0"/>
            <c:spPr>
              <a:solidFill>
                <a:srgbClr val="A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62F-41D6-BF0B-19FFCE47FA2D}"/>
              </c:ext>
            </c:extLst>
          </c:dPt>
          <c:dPt>
            <c:idx val="3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13E4-4D36-ABD0-20CD987EE5DB}"/>
              </c:ext>
            </c:extLst>
          </c:dPt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C62F-41D6-BF0B-19FFCE47FA2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DMK  Alliance will break</c:v>
                </c:pt>
                <c:pt idx="1">
                  <c:v>AIADMK Alliance will break</c:v>
                </c:pt>
                <c:pt idx="2">
                  <c:v>BOTH Alliances will break</c:v>
                </c:pt>
                <c:pt idx="3">
                  <c:v>NO Alliance will break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0.21</c:v>
                </c:pt>
                <c:pt idx="1">
                  <c:v>0.22</c:v>
                </c:pt>
                <c:pt idx="2">
                  <c:v>0.16</c:v>
                </c:pt>
                <c:pt idx="3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2F-41D6-BF0B-19FFCE47FA2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339432335"/>
        <c:axId val="1339429455"/>
      </c:barChart>
      <c:catAx>
        <c:axId val="1339432335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339429455"/>
        <c:crosses val="autoZero"/>
        <c:auto val="1"/>
        <c:lblAlgn val="ctr"/>
        <c:lblOffset val="100"/>
        <c:noMultiLvlLbl val="0"/>
      </c:catAx>
      <c:valAx>
        <c:axId val="1339429455"/>
        <c:scaling>
          <c:orientation val="minMax"/>
        </c:scaling>
        <c:delete val="1"/>
        <c:axPos val="t"/>
        <c:numFmt formatCode="0%" sourceLinked="1"/>
        <c:majorTickMark val="none"/>
        <c:minorTickMark val="none"/>
        <c:tickLblPos val="nextTo"/>
        <c:crossAx val="13394323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F3A-40AE-83FC-B50B33325FC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F3A-40AE-83FC-B50B33325FC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F3A-40AE-83FC-B50B33325FC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F3A-40AE-83FC-B50B33325FC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Alcohol/Drug abuse</c:v>
                </c:pt>
                <c:pt idx="1">
                  <c:v>Unemployment</c:v>
                </c:pt>
                <c:pt idx="2">
                  <c:v>Law and order</c:v>
                </c:pt>
                <c:pt idx="3">
                  <c:v>Agricultural crisis</c:v>
                </c:pt>
                <c:pt idx="4">
                  <c:v>Caste discrimination</c:v>
                </c:pt>
                <c:pt idx="5">
                  <c:v>Corruption</c:v>
                </c:pt>
                <c:pt idx="6">
                  <c:v>Infrastructure development</c:v>
                </c:pt>
                <c:pt idx="7">
                  <c:v>Other Issues</c:v>
                </c:pt>
              </c:strCache>
            </c:strRef>
          </c:cat>
          <c:val>
            <c:numRef>
              <c:f>Sheet1!$B$2:$B$9</c:f>
              <c:numCache>
                <c:formatCode>0%</c:formatCode>
                <c:ptCount val="8"/>
                <c:pt idx="0">
                  <c:v>0.36230469999999998</c:v>
                </c:pt>
                <c:pt idx="1">
                  <c:v>0.21582029999999999</c:v>
                </c:pt>
                <c:pt idx="2">
                  <c:v>0.14746090000000001</c:v>
                </c:pt>
                <c:pt idx="3">
                  <c:v>0.13964840000000001</c:v>
                </c:pt>
                <c:pt idx="4">
                  <c:v>6.8359400000000001E-2</c:v>
                </c:pt>
                <c:pt idx="5">
                  <c:v>3.2226600000000001E-2</c:v>
                </c:pt>
                <c:pt idx="6">
                  <c:v>7.8125E-3</c:v>
                </c:pt>
                <c:pt idx="7">
                  <c:v>2.63672E-2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F3A-40AE-83FC-B50B33325FC0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86"/>
        <c:overlap val="39"/>
        <c:axId val="1339432335"/>
        <c:axId val="1339429455"/>
      </c:barChart>
      <c:catAx>
        <c:axId val="1339432335"/>
        <c:scaling>
          <c:orientation val="maxMin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339429455"/>
        <c:crosses val="autoZero"/>
        <c:auto val="1"/>
        <c:lblAlgn val="ctr"/>
        <c:lblOffset val="100"/>
        <c:noMultiLvlLbl val="0"/>
      </c:catAx>
      <c:valAx>
        <c:axId val="1339429455"/>
        <c:scaling>
          <c:orientation val="minMax"/>
        </c:scaling>
        <c:delete val="1"/>
        <c:axPos val="r"/>
        <c:numFmt formatCode="0%" sourceLinked="1"/>
        <c:majorTickMark val="none"/>
        <c:minorTickMark val="none"/>
        <c:tickLblPos val="nextTo"/>
        <c:crossAx val="13394323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5888657605506949E-2"/>
          <c:y val="5.0547707753759247E-2"/>
          <c:w val="0.95411134239449302"/>
          <c:h val="0.79506096382146974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rgbClr val="DB0C0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2AAD-46E0-92B2-78FFD0B9998A}"/>
              </c:ext>
            </c:extLst>
          </c:dPt>
          <c:dPt>
            <c:idx val="1"/>
            <c:bubble3D val="0"/>
            <c:spPr>
              <a:solidFill>
                <a:srgbClr val="00B05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2AAD-46E0-92B2-78FFD0B9998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2AAD-46E0-92B2-78FFD0B9998A}"/>
              </c:ext>
            </c:extLst>
          </c:dPt>
          <c:dPt>
            <c:idx val="3"/>
            <c:bubble3D val="0"/>
            <c:spPr>
              <a:solidFill>
                <a:schemeClr val="accent4">
                  <a:lumMod val="75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6-2AAD-46E0-92B2-78FFD0B9998A}"/>
              </c:ext>
            </c:extLst>
          </c:dPt>
          <c:dPt>
            <c:idx val="4"/>
            <c:bubble3D val="0"/>
            <c:spPr>
              <a:solidFill>
                <a:schemeClr val="bg2">
                  <a:lumMod val="75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2AAD-46E0-92B2-78FFD0B9998A}"/>
              </c:ext>
            </c:extLst>
          </c:dPt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2AAD-46E0-92B2-78FFD0B9998A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2AAD-46E0-92B2-78FFD0B9998A}"/>
                </c:ext>
              </c:extLst>
            </c:dLbl>
            <c:dLbl>
              <c:idx val="3"/>
              <c:layout>
                <c:manualLayout>
                  <c:x val="4.2633239133606358E-2"/>
                  <c:y val="7.6088822764502018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AAD-46E0-92B2-78FFD0B999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DMK</c:v>
                </c:pt>
                <c:pt idx="1">
                  <c:v>AIADMK</c:v>
                </c:pt>
                <c:pt idx="2">
                  <c:v>TVK</c:v>
                </c:pt>
                <c:pt idx="3">
                  <c:v>NTK</c:v>
                </c:pt>
                <c:pt idx="4">
                  <c:v>OTHERS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0.32</c:v>
                </c:pt>
                <c:pt idx="1">
                  <c:v>0.36</c:v>
                </c:pt>
                <c:pt idx="2">
                  <c:v>0.25</c:v>
                </c:pt>
                <c:pt idx="3">
                  <c:v>0.01</c:v>
                </c:pt>
                <c:pt idx="4">
                  <c:v>6.0000000000000053E-2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AAD-46E0-92B2-78FFD0B9998A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badi" panose="020B0604020104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600">
          <a:latin typeface="Abadi" panose="020B0604020104020204" pitchFamily="34" charset="0"/>
        </a:defRPr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DMK</c:v>
                </c:pt>
              </c:strCache>
            </c:strRef>
          </c:tx>
          <c:spPr>
            <a:solidFill>
              <a:srgbClr val="D70A04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18-30</c:v>
                </c:pt>
                <c:pt idx="1">
                  <c:v>31-45</c:v>
                </c:pt>
                <c:pt idx="2">
                  <c:v>46-60</c:v>
                </c:pt>
                <c:pt idx="3">
                  <c:v>60+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0.31</c:v>
                </c:pt>
                <c:pt idx="1">
                  <c:v>0.25</c:v>
                </c:pt>
                <c:pt idx="2">
                  <c:v>0.34</c:v>
                </c:pt>
                <c:pt idx="3">
                  <c:v>0.44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CF-432A-A170-365A1620E4C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AIADMK</c:v>
                </c:pt>
              </c:strCache>
            </c:strRef>
          </c:tx>
          <c:spPr>
            <a:solidFill>
              <a:srgbClr val="00AD4E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18-30</c:v>
                </c:pt>
                <c:pt idx="1">
                  <c:v>31-45</c:v>
                </c:pt>
                <c:pt idx="2">
                  <c:v>46-60</c:v>
                </c:pt>
                <c:pt idx="3">
                  <c:v>60+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4"/>
                <c:pt idx="0">
                  <c:v>0.26</c:v>
                </c:pt>
                <c:pt idx="1">
                  <c:v>0.33</c:v>
                </c:pt>
                <c:pt idx="2">
                  <c:v>0.45</c:v>
                </c:pt>
                <c:pt idx="3">
                  <c:v>0.39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CF-432A-A170-365A1620E4C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TVK</c:v>
                </c:pt>
              </c:strCache>
            </c:strRef>
          </c:tx>
          <c:spPr>
            <a:solidFill>
              <a:srgbClr val="FBBD0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18-30</c:v>
                </c:pt>
                <c:pt idx="1">
                  <c:v>31-45</c:v>
                </c:pt>
                <c:pt idx="2">
                  <c:v>46-60</c:v>
                </c:pt>
                <c:pt idx="3">
                  <c:v>60+</c:v>
                </c:pt>
              </c:strCache>
            </c:strRef>
          </c:cat>
          <c:val>
            <c:numRef>
              <c:f>Sheet1!$D$2:$D$5</c:f>
              <c:numCache>
                <c:formatCode>0%</c:formatCode>
                <c:ptCount val="4"/>
                <c:pt idx="0">
                  <c:v>0.39</c:v>
                </c:pt>
                <c:pt idx="1">
                  <c:v>0.31</c:v>
                </c:pt>
                <c:pt idx="2">
                  <c:v>0.13</c:v>
                </c:pt>
                <c:pt idx="3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3CF-432A-A170-365A1620E4C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NTK</c:v>
                </c:pt>
              </c:strCache>
            </c:strRef>
          </c:tx>
          <c:spPr>
            <a:solidFill>
              <a:srgbClr val="BD8D00"/>
            </a:solidFill>
            <a:ln>
              <a:noFill/>
            </a:ln>
            <a:effectLst/>
            <a:sp3d/>
          </c:spPr>
          <c:invertIfNegative val="0"/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B5B-4F47-B55F-C55A990A4F8F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B5B-4F47-B55F-C55A990A4F8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18-30</c:v>
                </c:pt>
                <c:pt idx="1">
                  <c:v>31-45</c:v>
                </c:pt>
                <c:pt idx="2">
                  <c:v>46-60</c:v>
                </c:pt>
                <c:pt idx="3">
                  <c:v>60+</c:v>
                </c:pt>
              </c:strCache>
            </c:strRef>
          </c:cat>
          <c:val>
            <c:numRef>
              <c:f>Sheet1!$E$2:$E$5</c:f>
              <c:numCache>
                <c:formatCode>0%</c:formatCode>
                <c:ptCount val="4"/>
                <c:pt idx="0">
                  <c:v>0.01</c:v>
                </c:pt>
                <c:pt idx="1">
                  <c:v>0.02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3CF-432A-A170-365A1620E4C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rgbClr val="ADA9A9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18-30</c:v>
                </c:pt>
                <c:pt idx="1">
                  <c:v>31-45</c:v>
                </c:pt>
                <c:pt idx="2">
                  <c:v>46-60</c:v>
                </c:pt>
                <c:pt idx="3">
                  <c:v>60+</c:v>
                </c:pt>
              </c:strCache>
            </c:strRef>
          </c:cat>
          <c:val>
            <c:numRef>
              <c:f>Sheet1!$F$2:$F$5</c:f>
              <c:numCache>
                <c:formatCode>0%</c:formatCode>
                <c:ptCount val="4"/>
                <c:pt idx="0">
                  <c:v>2.9999999999999916E-2</c:v>
                </c:pt>
                <c:pt idx="1">
                  <c:v>8.9999999999999858E-2</c:v>
                </c:pt>
                <c:pt idx="2">
                  <c:v>7.999999999999996E-2</c:v>
                </c:pt>
                <c:pt idx="3">
                  <c:v>6.9999999999999951E-2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3CF-432A-A170-365A1620E4C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615860607"/>
        <c:axId val="615858687"/>
        <c:axId val="0"/>
      </c:bar3DChart>
      <c:catAx>
        <c:axId val="615860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615858687"/>
        <c:crosses val="autoZero"/>
        <c:auto val="1"/>
        <c:lblAlgn val="ctr"/>
        <c:lblOffset val="100"/>
        <c:noMultiLvlLbl val="0"/>
      </c:catAx>
      <c:valAx>
        <c:axId val="615858687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6158606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DMK</c:v>
                </c:pt>
              </c:strCache>
            </c:strRef>
          </c:tx>
          <c:spPr>
            <a:solidFill>
              <a:srgbClr val="D70A04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0.32</c:v>
                </c:pt>
                <c:pt idx="1">
                  <c:v>0.31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C3-41AD-975F-848C3F3A9C7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AIADMK</c:v>
                </c:pt>
              </c:strCache>
            </c:strRef>
          </c:tx>
          <c:spPr>
            <a:solidFill>
              <a:srgbClr val="00AD4E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Sheet1!$C$2:$C$3</c:f>
              <c:numCache>
                <c:formatCode>0%</c:formatCode>
                <c:ptCount val="2"/>
                <c:pt idx="0">
                  <c:v>0.39</c:v>
                </c:pt>
                <c:pt idx="1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DC3-41AD-975F-848C3F3A9C7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TVK</c:v>
                </c:pt>
              </c:strCache>
            </c:strRef>
          </c:tx>
          <c:spPr>
            <a:solidFill>
              <a:srgbClr val="FBBD0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Sheet1!$D$2:$D$3</c:f>
              <c:numCache>
                <c:formatCode>0%</c:formatCode>
                <c:ptCount val="2"/>
                <c:pt idx="0">
                  <c:v>0.22</c:v>
                </c:pt>
                <c:pt idx="1">
                  <c:v>0.28000000000000003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DC3-41AD-975F-848C3F3A9C7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NTK</c:v>
                </c:pt>
              </c:strCache>
            </c:strRef>
          </c:tx>
          <c:spPr>
            <a:solidFill>
              <a:srgbClr val="BD8D0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Sheet1!$E$2:$E$3</c:f>
              <c:numCache>
                <c:formatCode>0%</c:formatCode>
                <c:ptCount val="2"/>
                <c:pt idx="0">
                  <c:v>0.01</c:v>
                </c:pt>
                <c:pt idx="1">
                  <c:v>0.01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DC3-41AD-975F-848C3F3A9C73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rgbClr val="ADA9A9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Sheet1!$F$2:$F$3</c:f>
              <c:numCache>
                <c:formatCode>0%</c:formatCode>
                <c:ptCount val="2"/>
                <c:pt idx="0">
                  <c:v>6.0000000000000053E-2</c:v>
                </c:pt>
                <c:pt idx="1">
                  <c:v>6.9999999999999951E-2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DC3-41AD-975F-848C3F3A9C7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615860607"/>
        <c:axId val="615858687"/>
        <c:axId val="0"/>
      </c:bar3DChart>
      <c:catAx>
        <c:axId val="615860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615858687"/>
        <c:crosses val="autoZero"/>
        <c:auto val="1"/>
        <c:lblAlgn val="ctr"/>
        <c:lblOffset val="100"/>
        <c:noMultiLvlLbl val="0"/>
      </c:catAx>
      <c:valAx>
        <c:axId val="615858687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6158606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421938992229999"/>
          <c:y val="4.9085247054797339E-2"/>
          <c:w val="0.7350787058683943"/>
          <c:h val="0.90182950589040534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DMK</c:v>
                </c:pt>
              </c:strCache>
            </c:strRef>
          </c:tx>
          <c:spPr>
            <a:solidFill>
              <a:srgbClr val="D70A0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MUTTARAIYAR</c:v>
                </c:pt>
                <c:pt idx="1">
                  <c:v>DEVENDRA KULA VELLALAR</c:v>
                </c:pt>
                <c:pt idx="2">
                  <c:v>MUKKULATHOR</c:v>
                </c:pt>
                <c:pt idx="3">
                  <c:v>PALLAR SC</c:v>
                </c:pt>
                <c:pt idx="4">
                  <c:v>CHOZHIYA VELLALAR</c:v>
                </c:pt>
                <c:pt idx="5">
                  <c:v>URALI GOUNDER</c:v>
                </c:pt>
                <c:pt idx="6">
                  <c:v>MUSLIM</c:v>
                </c:pt>
              </c:strCache>
            </c:strRef>
          </c:cat>
          <c:val>
            <c:numRef>
              <c:f>Sheet1!$B$2:$B$8</c:f>
              <c:numCache>
                <c:formatCode>0%</c:formatCode>
                <c:ptCount val="7"/>
                <c:pt idx="0">
                  <c:v>0.25</c:v>
                </c:pt>
                <c:pt idx="1">
                  <c:v>0.27</c:v>
                </c:pt>
                <c:pt idx="2">
                  <c:v>0.31</c:v>
                </c:pt>
                <c:pt idx="3">
                  <c:v>0.38</c:v>
                </c:pt>
                <c:pt idx="4">
                  <c:v>0.33</c:v>
                </c:pt>
                <c:pt idx="5">
                  <c:v>0.27</c:v>
                </c:pt>
                <c:pt idx="6">
                  <c:v>0.56000000000000005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B3-48F3-8119-B6AA1FE6136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AIADMK</c:v>
                </c:pt>
              </c:strCache>
            </c:strRef>
          </c:tx>
          <c:spPr>
            <a:solidFill>
              <a:srgbClr val="00AD4E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MUTTARAIYAR</c:v>
                </c:pt>
                <c:pt idx="1">
                  <c:v>DEVENDRA KULA VELLALAR</c:v>
                </c:pt>
                <c:pt idx="2">
                  <c:v>MUKKULATHOR</c:v>
                </c:pt>
                <c:pt idx="3">
                  <c:v>PALLAR SC</c:v>
                </c:pt>
                <c:pt idx="4">
                  <c:v>CHOZHIYA VELLALAR</c:v>
                </c:pt>
                <c:pt idx="5">
                  <c:v>URALI GOUNDER</c:v>
                </c:pt>
                <c:pt idx="6">
                  <c:v>MUSLIM</c:v>
                </c:pt>
              </c:strCache>
            </c:strRef>
          </c:cat>
          <c:val>
            <c:numRef>
              <c:f>Sheet1!$C$2:$C$8</c:f>
              <c:numCache>
                <c:formatCode>0%</c:formatCode>
                <c:ptCount val="7"/>
                <c:pt idx="0">
                  <c:v>0.46</c:v>
                </c:pt>
                <c:pt idx="1">
                  <c:v>0.31</c:v>
                </c:pt>
                <c:pt idx="2">
                  <c:v>0.33</c:v>
                </c:pt>
                <c:pt idx="3">
                  <c:v>0.27</c:v>
                </c:pt>
                <c:pt idx="4">
                  <c:v>0.33</c:v>
                </c:pt>
                <c:pt idx="5">
                  <c:v>0.5</c:v>
                </c:pt>
                <c:pt idx="6">
                  <c:v>0.26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B3-48F3-8119-B6AA1FE6136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TVK</c:v>
                </c:pt>
              </c:strCache>
            </c:strRef>
          </c:tx>
          <c:spPr>
            <a:solidFill>
              <a:srgbClr val="FBBD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MUTTARAIYAR</c:v>
                </c:pt>
                <c:pt idx="1">
                  <c:v>DEVENDRA KULA VELLALAR</c:v>
                </c:pt>
                <c:pt idx="2">
                  <c:v>MUKKULATHOR</c:v>
                </c:pt>
                <c:pt idx="3">
                  <c:v>PALLAR SC</c:v>
                </c:pt>
                <c:pt idx="4">
                  <c:v>CHOZHIYA VELLALAR</c:v>
                </c:pt>
                <c:pt idx="5">
                  <c:v>URALI GOUNDER</c:v>
                </c:pt>
                <c:pt idx="6">
                  <c:v>MUSLIM</c:v>
                </c:pt>
              </c:strCache>
            </c:strRef>
          </c:cat>
          <c:val>
            <c:numRef>
              <c:f>Sheet1!$D$2:$D$8</c:f>
              <c:numCache>
                <c:formatCode>0%</c:formatCode>
                <c:ptCount val="7"/>
                <c:pt idx="0">
                  <c:v>0.22</c:v>
                </c:pt>
                <c:pt idx="1">
                  <c:v>0.32</c:v>
                </c:pt>
                <c:pt idx="2">
                  <c:v>0.33</c:v>
                </c:pt>
                <c:pt idx="3">
                  <c:v>0.31</c:v>
                </c:pt>
                <c:pt idx="4">
                  <c:v>0.22</c:v>
                </c:pt>
                <c:pt idx="5">
                  <c:v>0.17</c:v>
                </c:pt>
                <c:pt idx="6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3B3-48F3-8119-B6AA1FE6136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NTK</c:v>
                </c:pt>
              </c:strCache>
            </c:strRef>
          </c:tx>
          <c:spPr>
            <a:solidFill>
              <a:srgbClr val="BD8D00"/>
            </a:solidFill>
            <a:ln>
              <a:noFill/>
            </a:ln>
            <a:effectLst/>
          </c:spPr>
          <c:invertIfNegative val="0"/>
          <c:dLbls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75B-44AE-847C-A4D1AB6640F8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75B-44AE-847C-A4D1AB6640F8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75B-44AE-847C-A4D1AB6640F8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75B-44AE-847C-A4D1AB6640F8}"/>
                </c:ext>
              </c:extLst>
            </c:dLbl>
            <c:dLbl>
              <c:idx val="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75B-44AE-847C-A4D1AB6640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MUTTARAIYAR</c:v>
                </c:pt>
                <c:pt idx="1">
                  <c:v>DEVENDRA KULA VELLALAR</c:v>
                </c:pt>
                <c:pt idx="2">
                  <c:v>MUKKULATHOR</c:v>
                </c:pt>
                <c:pt idx="3">
                  <c:v>PALLAR SC</c:v>
                </c:pt>
                <c:pt idx="4">
                  <c:v>CHOZHIYA VELLALAR</c:v>
                </c:pt>
                <c:pt idx="5">
                  <c:v>URALI GOUNDER</c:v>
                </c:pt>
                <c:pt idx="6">
                  <c:v>MUSLIM</c:v>
                </c:pt>
              </c:strCache>
            </c:strRef>
          </c:cat>
          <c:val>
            <c:numRef>
              <c:f>Sheet1!$E$2:$E$8</c:f>
              <c:numCache>
                <c:formatCode>0%</c:formatCode>
                <c:ptCount val="7"/>
                <c:pt idx="0">
                  <c:v>0.02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0.05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3B3-48F3-8119-B6AA1FE61365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rgbClr val="ADA9A9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MUTTARAIYAR</c:v>
                </c:pt>
                <c:pt idx="1">
                  <c:v>DEVENDRA KULA VELLALAR</c:v>
                </c:pt>
                <c:pt idx="2">
                  <c:v>MUKKULATHOR</c:v>
                </c:pt>
                <c:pt idx="3">
                  <c:v>PALLAR SC</c:v>
                </c:pt>
                <c:pt idx="4">
                  <c:v>CHOZHIYA VELLALAR</c:v>
                </c:pt>
                <c:pt idx="5">
                  <c:v>URALI GOUNDER</c:v>
                </c:pt>
                <c:pt idx="6">
                  <c:v>MUSLIM</c:v>
                </c:pt>
              </c:strCache>
            </c:strRef>
          </c:cat>
          <c:val>
            <c:numRef>
              <c:f>Sheet1!$F$2:$F$8</c:f>
              <c:numCache>
                <c:formatCode>0%</c:formatCode>
                <c:ptCount val="7"/>
                <c:pt idx="0">
                  <c:v>5.0000000000000044E-2</c:v>
                </c:pt>
                <c:pt idx="1">
                  <c:v>9.9999999999999867E-2</c:v>
                </c:pt>
                <c:pt idx="2">
                  <c:v>3.0000000000000027E-2</c:v>
                </c:pt>
                <c:pt idx="3">
                  <c:v>4.0000000000000036E-2</c:v>
                </c:pt>
                <c:pt idx="4">
                  <c:v>0.12</c:v>
                </c:pt>
                <c:pt idx="5">
                  <c:v>9.9999999999998979E-3</c:v>
                </c:pt>
                <c:pt idx="6">
                  <c:v>5.9999999999999942E-2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3B3-48F3-8119-B6AA1FE6136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615860607"/>
        <c:axId val="615858687"/>
      </c:barChart>
      <c:catAx>
        <c:axId val="615860607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615858687"/>
        <c:crosses val="autoZero"/>
        <c:auto val="1"/>
        <c:lblAlgn val="ctr"/>
        <c:lblOffset val="100"/>
        <c:noMultiLvlLbl val="0"/>
      </c:catAx>
      <c:valAx>
        <c:axId val="615858687"/>
        <c:scaling>
          <c:orientation val="minMax"/>
        </c:scaling>
        <c:delete val="1"/>
        <c:axPos val="t"/>
        <c:numFmt formatCode="0%" sourceLinked="1"/>
        <c:majorTickMark val="none"/>
        <c:minorTickMark val="none"/>
        <c:tickLblPos val="nextTo"/>
        <c:crossAx val="615860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badi" panose="020B0604020104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5888657605506949E-2"/>
          <c:y val="5.0547707753759247E-2"/>
          <c:w val="0.95411134239449302"/>
          <c:h val="0.7950609638214697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274-4B7E-A532-5D7E44BEB81E}"/>
              </c:ext>
            </c:extLst>
          </c:dPt>
          <c:dPt>
            <c:idx val="1"/>
            <c:bubble3D val="0"/>
            <c:spPr>
              <a:solidFill>
                <a:srgbClr val="DB0C0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274-4B7E-A532-5D7E44BEB81E}"/>
              </c:ext>
            </c:extLst>
          </c:dPt>
          <c:dPt>
            <c:idx val="2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274-4B7E-A532-5D7E44BEB81E}"/>
              </c:ext>
            </c:extLst>
          </c:dPt>
          <c:dLbls>
            <c:dLbl>
              <c:idx val="0"/>
              <c:layout>
                <c:manualLayout>
                  <c:x val="-0.22015813327685521"/>
                  <c:y val="6.9598236409713327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274-4B7E-A532-5D7E44BEB81E}"/>
                </c:ext>
              </c:extLst>
            </c:dLbl>
            <c:dLbl>
              <c:idx val="1"/>
              <c:layout>
                <c:manualLayout>
                  <c:x val="0.17388699483867884"/>
                  <c:y val="-5.808438136679535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274-4B7E-A532-5D7E44BEB81E}"/>
                </c:ext>
              </c:extLst>
            </c:dLbl>
            <c:dLbl>
              <c:idx val="2"/>
              <c:layout>
                <c:manualLayout>
                  <c:x val="5.7909864087132355E-2"/>
                  <c:y val="8.233214710586535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274-4B7E-A532-5D7E44BEB81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AIADMK</c:v>
                </c:pt>
                <c:pt idx="1">
                  <c:v>DMK</c:v>
                </c:pt>
                <c:pt idx="2">
                  <c:v>OTHERS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0.49690000000000001</c:v>
                </c:pt>
                <c:pt idx="1">
                  <c:v>0.44740000000000002</c:v>
                </c:pt>
                <c:pt idx="2">
                  <c:v>5.5699999999999972E-2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274-4B7E-A532-5D7E44BEB81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6.6172812646706478E-2"/>
          <c:y val="0.85805287953623155"/>
          <c:w val="0.89207512360772201"/>
          <c:h val="0.141947120463768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badi" panose="020B0604020104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600">
          <a:latin typeface="Abadi" panose="020B0604020104020204" pitchFamily="34" charset="0"/>
        </a:defRPr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5888657605506949E-2"/>
          <c:y val="5.0547707753759247E-2"/>
          <c:w val="0.95411134239449302"/>
          <c:h val="0.7950609638214697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rgbClr val="DB0C0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896-4BDE-86F8-CEA708B94B10}"/>
              </c:ext>
            </c:extLst>
          </c:dPt>
          <c:dPt>
            <c:idx val="1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896-4BDE-86F8-CEA708B94B10}"/>
              </c:ext>
            </c:extLst>
          </c:dPt>
          <c:dPt>
            <c:idx val="2"/>
            <c:bubble3D val="0"/>
            <c:spPr>
              <a:solidFill>
                <a:schemeClr val="accent4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896-4BDE-86F8-CEA708B94B10}"/>
              </c:ext>
            </c:extLst>
          </c:dPt>
          <c:dPt>
            <c:idx val="3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896-4BDE-86F8-CEA708B94B10}"/>
              </c:ext>
            </c:extLst>
          </c:dPt>
          <c:dLbls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3896-4BDE-86F8-CEA708B94B10}"/>
                </c:ext>
              </c:extLst>
            </c:dLbl>
            <c:dLbl>
              <c:idx val="3"/>
              <c:layout>
                <c:manualLayout>
                  <c:x val="3.0219646643575397E-2"/>
                  <c:y val="3.760851164095083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896-4BDE-86F8-CEA708B94B1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DMK</c:v>
                </c:pt>
                <c:pt idx="1">
                  <c:v>AIADMK</c:v>
                </c:pt>
                <c:pt idx="2">
                  <c:v>NTK</c:v>
                </c:pt>
                <c:pt idx="3">
                  <c:v>OTHERS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0.40629999999999999</c:v>
                </c:pt>
                <c:pt idx="1">
                  <c:v>0.52829999999999999</c:v>
                </c:pt>
                <c:pt idx="2">
                  <c:v>3.6400000000000002E-2</c:v>
                </c:pt>
                <c:pt idx="3">
                  <c:v>2.9000000000000026E-2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896-4BDE-86F8-CEA708B94B10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badi" panose="020B0604020104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600">
          <a:latin typeface="Abadi" panose="020B06040201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rgbClr val="DA0C06"/>
            </a:solidFill>
            <a:ln>
              <a:noFill/>
            </a:ln>
            <a:effectLst/>
            <a:sp3d/>
          </c:spPr>
          <c:invertIfNegative val="0"/>
          <c:dLbls>
            <c:dLbl>
              <c:idx val="4"/>
              <c:numFmt formatCode="0%;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BCCF-4362-A3ED-2C084A330F23}"/>
                </c:ext>
              </c:extLst>
            </c:dLbl>
            <c:numFmt formatCode="0%;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DMK ALLIANCE</c:v>
                </c:pt>
                <c:pt idx="1">
                  <c:v>AIADMK ALLIANCE</c:v>
                </c:pt>
                <c:pt idx="2">
                  <c:v>OTHERS</c:v>
                </c:pt>
                <c:pt idx="3">
                  <c:v>Didn't Vote/ Can't Recall</c:v>
                </c:pt>
                <c:pt idx="4">
                  <c:v>OVERALL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-0.56999999999999995</c:v>
                </c:pt>
                <c:pt idx="1">
                  <c:v>-0.44</c:v>
                </c:pt>
                <c:pt idx="2">
                  <c:v>-0.34</c:v>
                </c:pt>
                <c:pt idx="3">
                  <c:v>-0.34</c:v>
                </c:pt>
                <c:pt idx="4">
                  <c:v>-0.45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28-4E67-8CC1-BAF80DC83F1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  <a:sp3d/>
          </c:spPr>
          <c:invertIfNegative val="0"/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BCCF-4362-A3ED-2C084A330F2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DMK ALLIANCE</c:v>
                </c:pt>
                <c:pt idx="1">
                  <c:v>AIADMK ALLIANCE</c:v>
                </c:pt>
                <c:pt idx="2">
                  <c:v>OTHERS</c:v>
                </c:pt>
                <c:pt idx="3">
                  <c:v>Didn't Vote/ Can't Recall</c:v>
                </c:pt>
                <c:pt idx="4">
                  <c:v>OVERALL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0.43</c:v>
                </c:pt>
                <c:pt idx="1">
                  <c:v>0.56000000000000005</c:v>
                </c:pt>
                <c:pt idx="2">
                  <c:v>0.66</c:v>
                </c:pt>
                <c:pt idx="3">
                  <c:v>0.66</c:v>
                </c:pt>
                <c:pt idx="4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28-4E67-8CC1-BAF80DC83F1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975295920"/>
        <c:axId val="1975296400"/>
        <c:axId val="0"/>
      </c:bar3DChart>
      <c:catAx>
        <c:axId val="197529592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975296400"/>
        <c:crosses val="autoZero"/>
        <c:auto val="1"/>
        <c:lblAlgn val="ctr"/>
        <c:lblOffset val="100"/>
        <c:noMultiLvlLbl val="0"/>
      </c:catAx>
      <c:valAx>
        <c:axId val="1975296400"/>
        <c:scaling>
          <c:orientation val="minMax"/>
        </c:scaling>
        <c:delete val="1"/>
        <c:axPos val="t"/>
        <c:numFmt formatCode="0%" sourceLinked="1"/>
        <c:majorTickMark val="none"/>
        <c:minorTickMark val="none"/>
        <c:tickLblPos val="nextTo"/>
        <c:crossAx val="1975295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6552078982637526"/>
          <c:y val="0.87045563589119535"/>
          <c:w val="0.38095220828822485"/>
          <c:h val="7.78909819062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opperplate Gothic Bold" panose="020E07050202060204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5888657605506949E-2"/>
          <c:y val="5.0547707753759247E-2"/>
          <c:w val="0.95411134239449302"/>
          <c:h val="0.7950609638214697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rgbClr val="DB0C0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C62-44E2-8118-337748C98787}"/>
              </c:ext>
            </c:extLst>
          </c:dPt>
          <c:dPt>
            <c:idx val="1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C62-44E2-8118-337748C98787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C62-44E2-8118-337748C98787}"/>
              </c:ext>
            </c:extLst>
          </c:dPt>
          <c:dPt>
            <c:idx val="3"/>
            <c:bubble3D val="0"/>
            <c:spPr>
              <a:solidFill>
                <a:srgbClr val="BF9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C62-44E2-8118-337748C98787}"/>
              </c:ext>
            </c:extLst>
          </c:dPt>
          <c:dPt>
            <c:idx val="4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C62-44E2-8118-337748C98787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DC62-44E2-8118-337748C98787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DC62-44E2-8118-337748C98787}"/>
                </c:ext>
              </c:extLst>
            </c:dLbl>
            <c:dLbl>
              <c:idx val="3"/>
              <c:layout>
                <c:manualLayout>
                  <c:x val="-2.0164423885964716E-2"/>
                  <c:y val="5.0822313028311954E-3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C62-44E2-8118-337748C98787}"/>
                </c:ext>
              </c:extLst>
            </c:dLbl>
            <c:dLbl>
              <c:idx val="4"/>
              <c:layout>
                <c:manualLayout>
                  <c:x val="2.2038283713063555E-2"/>
                  <c:y val="4.980586676774571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C62-44E2-8118-337748C9878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DMK</c:v>
                </c:pt>
                <c:pt idx="1">
                  <c:v>AIADMK</c:v>
                </c:pt>
                <c:pt idx="2">
                  <c:v>TVK</c:v>
                </c:pt>
                <c:pt idx="3">
                  <c:v>NTK</c:v>
                </c:pt>
                <c:pt idx="4">
                  <c:v>OTHERS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0.32</c:v>
                </c:pt>
                <c:pt idx="1">
                  <c:v>0.36</c:v>
                </c:pt>
                <c:pt idx="2">
                  <c:v>0.25</c:v>
                </c:pt>
                <c:pt idx="3">
                  <c:v>0.01</c:v>
                </c:pt>
                <c:pt idx="4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C62-44E2-8118-337748C98787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8336581692826418"/>
          <c:w val="0.97929208396891831"/>
          <c:h val="0.141947120463768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badi" panose="020B0604020104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600">
          <a:latin typeface="Abadi" panose="020B06040201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"/>
          <c:y val="4.007633149810319E-2"/>
          <c:w val="1"/>
          <c:h val="0.74033463306489555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YES(Need Change)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  <a:sp3d/>
          </c:spPr>
          <c:invertIfNegative val="0"/>
          <c:dLbls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0692-4600-A861-862C6743FF9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SATISFACTORY</c:v>
                </c:pt>
                <c:pt idx="1">
                  <c:v>NEEDS IMPROVEMENT</c:v>
                </c:pt>
                <c:pt idx="2">
                  <c:v>UNSATISFACTORY</c:v>
                </c:pt>
                <c:pt idx="3">
                  <c:v>OVERALL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0.34</c:v>
                </c:pt>
                <c:pt idx="1">
                  <c:v>0.61</c:v>
                </c:pt>
                <c:pt idx="2">
                  <c:v>0.78</c:v>
                </c:pt>
                <c:pt idx="3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92-4600-A861-862C6743FF9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  <a:sp3d/>
          </c:spPr>
          <c:invertIfNegative val="0"/>
          <c:dLbls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0692-4600-A861-862C6743FF9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SATISFACTORY</c:v>
                </c:pt>
                <c:pt idx="1">
                  <c:v>NEEDS IMPROVEMENT</c:v>
                </c:pt>
                <c:pt idx="2">
                  <c:v>UNSATISFACTORY</c:v>
                </c:pt>
                <c:pt idx="3">
                  <c:v>OVERALL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4"/>
                <c:pt idx="0">
                  <c:v>0.47</c:v>
                </c:pt>
                <c:pt idx="1">
                  <c:v>0.15</c:v>
                </c:pt>
                <c:pt idx="2">
                  <c:v>0.05</c:v>
                </c:pt>
                <c:pt idx="3">
                  <c:v>0.24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92-4600-A861-862C6743FF9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NOT SURE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  <a:sp3d/>
          </c:spPr>
          <c:invertIfNegative val="0"/>
          <c:dLbls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0692-4600-A861-862C6743FF9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SATISFACTORY</c:v>
                </c:pt>
                <c:pt idx="1">
                  <c:v>NEEDS IMPROVEMENT</c:v>
                </c:pt>
                <c:pt idx="2">
                  <c:v>UNSATISFACTORY</c:v>
                </c:pt>
                <c:pt idx="3">
                  <c:v>OVERALL</c:v>
                </c:pt>
              </c:strCache>
            </c:strRef>
          </c:cat>
          <c:val>
            <c:numRef>
              <c:f>Sheet1!$D$2:$D$5</c:f>
              <c:numCache>
                <c:formatCode>0%</c:formatCode>
                <c:ptCount val="4"/>
                <c:pt idx="0">
                  <c:v>0.19</c:v>
                </c:pt>
                <c:pt idx="1">
                  <c:v>0.24</c:v>
                </c:pt>
                <c:pt idx="2">
                  <c:v>0.17</c:v>
                </c:pt>
                <c:pt idx="3">
                  <c:v>0.21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92-4600-A861-862C6743FF9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975295920"/>
        <c:axId val="1975296400"/>
        <c:axId val="0"/>
      </c:bar3DChart>
      <c:catAx>
        <c:axId val="1975295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975296400"/>
        <c:crosses val="autoZero"/>
        <c:auto val="1"/>
        <c:lblAlgn val="ctr"/>
        <c:lblOffset val="100"/>
        <c:noMultiLvlLbl val="0"/>
      </c:catAx>
      <c:valAx>
        <c:axId val="1975296400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975295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7371689210836553"/>
          <c:y val="0.90688865377951078"/>
          <c:w val="0.45304741191977804"/>
          <c:h val="8.60800585682450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opperplate Gothic Bold" panose="020E07050202060204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DMK</c:v>
                </c:pt>
              </c:strCache>
            </c:strRef>
          </c:tx>
          <c:spPr>
            <a:solidFill>
              <a:srgbClr val="F31A03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Yes</c:v>
                </c:pt>
                <c:pt idx="1">
                  <c:v>No</c:v>
                </c:pt>
                <c:pt idx="2">
                  <c:v>Not Sure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0.2</c:v>
                </c:pt>
                <c:pt idx="1">
                  <c:v>0.61</c:v>
                </c:pt>
                <c:pt idx="2">
                  <c:v>0.28000000000000003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D4-4956-9922-C852A6B40E7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AIADMK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Yes</c:v>
                </c:pt>
                <c:pt idx="1">
                  <c:v>No</c:v>
                </c:pt>
                <c:pt idx="2">
                  <c:v>Not Sure</c:v>
                </c:pt>
              </c:strCache>
            </c:strRef>
          </c:cat>
          <c:val>
            <c:numRef>
              <c:f>Sheet1!$C$2:$C$4</c:f>
              <c:numCache>
                <c:formatCode>0%</c:formatCode>
                <c:ptCount val="3"/>
                <c:pt idx="0">
                  <c:v>0.42</c:v>
                </c:pt>
                <c:pt idx="1">
                  <c:v>0.2</c:v>
                </c:pt>
                <c:pt idx="2">
                  <c:v>0.36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5D4-4956-9922-C852A6B40E7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TVK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Yes</c:v>
                </c:pt>
                <c:pt idx="1">
                  <c:v>No</c:v>
                </c:pt>
                <c:pt idx="2">
                  <c:v>Not Sure</c:v>
                </c:pt>
              </c:strCache>
            </c:strRef>
          </c:cat>
          <c:val>
            <c:numRef>
              <c:f>Sheet1!$D$2:$D$4</c:f>
              <c:numCache>
                <c:formatCode>0%</c:formatCode>
                <c:ptCount val="3"/>
                <c:pt idx="0">
                  <c:v>0.28000000000000003</c:v>
                </c:pt>
                <c:pt idx="1">
                  <c:v>0.12</c:v>
                </c:pt>
                <c:pt idx="2">
                  <c:v>0.28999999999999998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5D4-4956-9922-C852A6B40E7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Yes</c:v>
                </c:pt>
                <c:pt idx="1">
                  <c:v>No</c:v>
                </c:pt>
                <c:pt idx="2">
                  <c:v>Not Sure</c:v>
                </c:pt>
              </c:strCache>
            </c:strRef>
          </c:cat>
          <c:val>
            <c:numRef>
              <c:f>Sheet1!$E$2:$E$4</c:f>
              <c:numCache>
                <c:formatCode>0%</c:formatCode>
                <c:ptCount val="3"/>
                <c:pt idx="0">
                  <c:v>9.9999999999999978E-2</c:v>
                </c:pt>
                <c:pt idx="1">
                  <c:v>6.9999999999999951E-2</c:v>
                </c:pt>
                <c:pt idx="2">
                  <c:v>7.0000000000000062E-2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5D4-4956-9922-C852A6B40E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339441455"/>
        <c:axId val="1339441935"/>
        <c:axId val="0"/>
      </c:bar3DChart>
      <c:catAx>
        <c:axId val="13394414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339441935"/>
        <c:crosses val="autoZero"/>
        <c:auto val="1"/>
        <c:lblAlgn val="ctr"/>
        <c:lblOffset val="100"/>
        <c:noMultiLvlLbl val="0"/>
      </c:catAx>
      <c:valAx>
        <c:axId val="1339441935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3394414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badi" panose="020B0604020104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600">
          <a:latin typeface="Abadi" panose="020B0604020104020204" pitchFamily="34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037192421259843"/>
          <c:y val="8.3893511079385391E-2"/>
          <c:w val="0.57363115157480316"/>
          <c:h val="0.8604466744311839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rgbClr val="A0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AAA-458E-B8A4-2E258642A8B5}"/>
              </c:ext>
            </c:extLst>
          </c:dPt>
          <c:dPt>
            <c:idx val="1"/>
            <c:bubble3D val="0"/>
            <c:spPr>
              <a:solidFill>
                <a:srgbClr val="FFCB0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CAAA-458E-B8A4-2E258642A8B5}"/>
              </c:ext>
            </c:extLst>
          </c:dPt>
          <c:dPt>
            <c:idx val="2"/>
            <c:bubble3D val="0"/>
            <c:spPr>
              <a:solidFill>
                <a:srgbClr val="93939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AAA-458E-B8A4-2E258642A8B5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CAAA-458E-B8A4-2E258642A8B5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1" i="0" u="none" strike="noStrike" kern="1200" baseline="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CAAA-458E-B8A4-2E258642A8B5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CAAA-458E-B8A4-2E258642A8B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Satisfactory</c:v>
                </c:pt>
                <c:pt idx="1">
                  <c:v>Needs more momentum</c:v>
                </c:pt>
                <c:pt idx="2">
                  <c:v>Unsatisfactory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0.3</c:v>
                </c:pt>
                <c:pt idx="1">
                  <c:v>0.37</c:v>
                </c:pt>
                <c:pt idx="2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AA-458E-B8A4-2E258642A8B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170644685039372"/>
          <c:y val="0.94385870178034559"/>
          <c:w val="0.60533698326771657"/>
          <c:h val="5.61412982196543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badi" panose="020B0604020104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latin typeface="Abadi" panose="020B0604020104020204" pitchFamily="34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5070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62F-41D6-BF0B-19FFCE47FA2D}"/>
              </c:ext>
            </c:extLst>
          </c:dPt>
          <c:dPt>
            <c:idx val="1"/>
            <c:invertIfNegative val="0"/>
            <c:bubble3D val="0"/>
            <c:spPr>
              <a:solidFill>
                <a:srgbClr val="FFCB0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C62F-41D6-BF0B-19FFCE47FA2D}"/>
              </c:ext>
            </c:extLst>
          </c:dPt>
          <c:dPt>
            <c:idx val="2"/>
            <c:invertIfNegative val="0"/>
            <c:bubble3D val="0"/>
            <c:spPr>
              <a:solidFill>
                <a:srgbClr val="93939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62F-41D6-BF0B-19FFCE47FA2D}"/>
              </c:ext>
            </c:extLst>
          </c:dPt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C62F-41D6-BF0B-19FFCE47FA2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ADEQUATE</c:v>
                </c:pt>
                <c:pt idx="1">
                  <c:v>INADEQUATE</c:v>
                </c:pt>
                <c:pt idx="2">
                  <c:v>NOT EFFECTIVE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0.37</c:v>
                </c:pt>
                <c:pt idx="1">
                  <c:v>0.3</c:v>
                </c:pt>
                <c:pt idx="2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2F-41D6-BF0B-19FFCE47FA2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339432335"/>
        <c:axId val="1339429455"/>
      </c:barChart>
      <c:catAx>
        <c:axId val="1339432335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339429455"/>
        <c:crosses val="autoZero"/>
        <c:auto val="1"/>
        <c:lblAlgn val="ctr"/>
        <c:lblOffset val="100"/>
        <c:noMultiLvlLbl val="0"/>
      </c:catAx>
      <c:valAx>
        <c:axId val="1339429455"/>
        <c:scaling>
          <c:orientation val="minMax"/>
        </c:scaling>
        <c:delete val="1"/>
        <c:axPos val="t"/>
        <c:numFmt formatCode="0%" sourceLinked="1"/>
        <c:majorTickMark val="none"/>
        <c:minorTickMark val="none"/>
        <c:tickLblPos val="nextTo"/>
        <c:crossAx val="13394323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WILL SHIFT</c:v>
                </c:pt>
              </c:strCache>
            </c:strRef>
          </c:tx>
          <c:spPr>
            <a:solidFill>
              <a:srgbClr val="A00000"/>
            </a:solidFill>
            <a:ln>
              <a:noFill/>
            </a:ln>
            <a:effectLst/>
            <a:sp3d/>
          </c:spPr>
          <c:invertIfNegative val="0"/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2B01-4EDC-AA86-1B9DA00617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AIADMK ALLIANCE</c:v>
                </c:pt>
                <c:pt idx="1">
                  <c:v>NTK</c:v>
                </c:pt>
                <c:pt idx="2">
                  <c:v>INC</c:v>
                </c:pt>
                <c:pt idx="3">
                  <c:v>DMDK</c:v>
                </c:pt>
                <c:pt idx="4">
                  <c:v>OVERALL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0.44</c:v>
                </c:pt>
                <c:pt idx="1">
                  <c:v>0.15</c:v>
                </c:pt>
                <c:pt idx="2">
                  <c:v>1</c:v>
                </c:pt>
                <c:pt idx="3">
                  <c:v>0.27</c:v>
                </c:pt>
                <c:pt idx="4">
                  <c:v>0.44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28-4E67-8CC1-BAF80DC83F1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 WILL NOT VOTE</c:v>
                </c:pt>
              </c:strCache>
            </c:strRef>
          </c:tx>
          <c:spPr>
            <a:solidFill>
              <a:srgbClr val="FFCB03"/>
            </a:solidFill>
            <a:ln>
              <a:noFill/>
            </a:ln>
            <a:effectLst/>
            <a:sp3d/>
          </c:spPr>
          <c:invertIfNegative val="0"/>
          <c:dLbls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545-4F50-8A01-486F596D989A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545-4F50-8A01-486F596D989A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2B01-4EDC-AA86-1B9DA00617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AIADMK ALLIANCE</c:v>
                </c:pt>
                <c:pt idx="1">
                  <c:v>NTK</c:v>
                </c:pt>
                <c:pt idx="2">
                  <c:v>INC</c:v>
                </c:pt>
                <c:pt idx="3">
                  <c:v>DMDK</c:v>
                </c:pt>
                <c:pt idx="4">
                  <c:v>OVERALL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7.0000000000000007E-2</c:v>
                </c:pt>
                <c:pt idx="1">
                  <c:v>0</c:v>
                </c:pt>
                <c:pt idx="2">
                  <c:v>0</c:v>
                </c:pt>
                <c:pt idx="3">
                  <c:v>0.14000000000000001</c:v>
                </c:pt>
                <c:pt idx="4">
                  <c:v>7.0000000000000007E-2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28-4E67-8CC1-BAF80DC83F1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NOT SURE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545-4F50-8A01-486F596D989A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2B01-4EDC-AA86-1B9DA00617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AIADMK ALLIANCE</c:v>
                </c:pt>
                <c:pt idx="1">
                  <c:v>NTK</c:v>
                </c:pt>
                <c:pt idx="2">
                  <c:v>INC</c:v>
                </c:pt>
                <c:pt idx="3">
                  <c:v>DMDK</c:v>
                </c:pt>
                <c:pt idx="4">
                  <c:v>OVERALL</c:v>
                </c:pt>
              </c:strCache>
            </c:strRef>
          </c:cat>
          <c:val>
            <c:numRef>
              <c:f>Sheet1!$D$2:$D$6</c:f>
              <c:numCache>
                <c:formatCode>0%</c:formatCode>
                <c:ptCount val="5"/>
                <c:pt idx="0">
                  <c:v>0.49</c:v>
                </c:pt>
                <c:pt idx="1">
                  <c:v>0.85</c:v>
                </c:pt>
                <c:pt idx="2">
                  <c:v>0</c:v>
                </c:pt>
                <c:pt idx="3">
                  <c:v>0.59</c:v>
                </c:pt>
                <c:pt idx="4">
                  <c:v>0.49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28-4E67-8CC1-BAF80DC83F1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975295920"/>
        <c:axId val="1975296400"/>
        <c:axId val="0"/>
      </c:bar3DChart>
      <c:catAx>
        <c:axId val="197529592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975296400"/>
        <c:crosses val="autoZero"/>
        <c:auto val="1"/>
        <c:lblAlgn val="ctr"/>
        <c:lblOffset val="100"/>
        <c:noMultiLvlLbl val="0"/>
      </c:catAx>
      <c:valAx>
        <c:axId val="1975296400"/>
        <c:scaling>
          <c:orientation val="minMax"/>
        </c:scaling>
        <c:delete val="1"/>
        <c:axPos val="t"/>
        <c:numFmt formatCode="0%" sourceLinked="1"/>
        <c:majorTickMark val="none"/>
        <c:minorTickMark val="none"/>
        <c:tickLblPos val="nextTo"/>
        <c:crossAx val="1975295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5939431140671215"/>
          <c:y val="0.86386223620855207"/>
          <c:w val="0.76056721901930213"/>
          <c:h val="7.78909819062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opperplate Gothic Bold" panose="020E07050202060204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rgbClr val="DB0C06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52A7-4F74-BC38-A97230BF8695}"/>
              </c:ext>
            </c:extLst>
          </c:dPt>
          <c:dPt>
            <c:idx val="1"/>
            <c:invertIfNegative val="0"/>
            <c:bubble3D val="0"/>
            <c:spPr>
              <a:solidFill>
                <a:srgbClr val="00B15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4-52A7-4F74-BC38-A97230BF8695}"/>
              </c:ext>
            </c:extLst>
          </c:dPt>
          <c:dPt>
            <c:idx val="2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52A7-4F74-BC38-A97230BF8695}"/>
              </c:ext>
            </c:extLst>
          </c:dPt>
          <c:dPt>
            <c:idx val="3"/>
            <c:invertIfNegative val="0"/>
            <c:bubble3D val="0"/>
            <c:spPr>
              <a:solidFill>
                <a:schemeClr val="bg2">
                  <a:lumMod val="50000"/>
                </a:scheme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6-52A7-4F74-BC38-A97230BF8695}"/>
              </c:ext>
            </c:extLst>
          </c:dPt>
          <c:dLbls>
            <c:dLbl>
              <c:idx val="0"/>
              <c:layout>
                <c:manualLayout>
                  <c:x val="-1.1695906432748537E-2"/>
                  <c:y val="-2.505032607691042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2A7-4F74-BC38-A97230BF8695}"/>
                </c:ext>
              </c:extLst>
            </c:dLbl>
            <c:dLbl>
              <c:idx val="1"/>
              <c:layout>
                <c:manualLayout>
                  <c:x val="1.1695906432748537E-2"/>
                  <c:y val="-3.936479812085923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2A7-4F74-BC38-A97230BF8695}"/>
                </c:ext>
              </c:extLst>
            </c:dLbl>
            <c:dLbl>
              <c:idx val="2"/>
              <c:layout>
                <c:manualLayout>
                  <c:x val="1.1695906432748537E-2"/>
                  <c:y val="-3.93647981208593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2A7-4F74-BC38-A97230BF8695}"/>
                </c:ext>
              </c:extLst>
            </c:dLbl>
            <c:dLbl>
              <c:idx val="3"/>
              <c:layout>
                <c:manualLayout>
                  <c:x val="-1.6708437761069339E-3"/>
                  <c:y val="-5.72578881757952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2A7-4F74-BC38-A97230BF869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DMK Alliance</c:v>
                </c:pt>
                <c:pt idx="1">
                  <c:v>AIADMK Alliance</c:v>
                </c:pt>
                <c:pt idx="2">
                  <c:v>NTK</c:v>
                </c:pt>
                <c:pt idx="3">
                  <c:v>OTHERS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0.5</c:v>
                </c:pt>
                <c:pt idx="1">
                  <c:v>0.26</c:v>
                </c:pt>
                <c:pt idx="2">
                  <c:v>0.04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A7-4F74-BC38-A97230BF86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gapDepth val="172"/>
        <c:shape val="box"/>
        <c:axId val="1341529615"/>
        <c:axId val="1341531535"/>
        <c:axId val="0"/>
      </c:bar3DChart>
      <c:catAx>
        <c:axId val="13415296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341531535"/>
        <c:crosses val="autoZero"/>
        <c:auto val="1"/>
        <c:lblAlgn val="ctr"/>
        <c:lblOffset val="100"/>
        <c:noMultiLvlLbl val="0"/>
      </c:catAx>
      <c:valAx>
        <c:axId val="1341531535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3415296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600">
          <a:latin typeface="Abadi" panose="020B0604020104020204" pitchFamily="34" charset="0"/>
        </a:defRPr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5888657605506949E-2"/>
          <c:y val="5.0547707753759247E-2"/>
          <c:w val="0.95411134239449302"/>
          <c:h val="0.79506096382146974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rgbClr val="A0000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6F77-4C58-B8D4-7F72F008231F}"/>
              </c:ext>
            </c:extLst>
          </c:dPt>
          <c:dPt>
            <c:idx val="1"/>
            <c:bubble3D val="0"/>
            <c:spPr>
              <a:solidFill>
                <a:srgbClr val="FFC000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6F77-4C58-B8D4-7F72F008231F}"/>
              </c:ext>
            </c:extLst>
          </c:dPt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1" i="0" u="none" strike="noStrike" kern="1200" baseline="0">
                      <a:solidFill>
                        <a:schemeClr val="tx1"/>
                      </a:solidFill>
                      <a:latin typeface="Abadi" panose="020B0604020104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6F77-4C58-B8D4-7F72F00823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Abadi" panose="020B0604020104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YES</c:v>
                </c:pt>
                <c:pt idx="1">
                  <c:v>NO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0.55000000000000004</c:v>
                </c:pt>
                <c:pt idx="1">
                  <c:v>0.45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77-4C58-B8D4-7F72F008231F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badi" panose="020B0604020104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600">
          <a:latin typeface="Abadi" panose="020B06040201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7050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438" y="0"/>
            <a:ext cx="3067050" cy="469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61D4A-87EF-47C0-9951-E78E459F3118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28663" y="1169988"/>
            <a:ext cx="5619750" cy="31607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025" y="4505325"/>
            <a:ext cx="5661025" cy="36877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3175"/>
            <a:ext cx="3067050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438" y="8893175"/>
            <a:ext cx="3067050" cy="469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DF723D-BF1D-42A9-B794-496C0E6FB2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9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DF723D-BF1D-42A9-B794-496C0E6FB26F}" type="slidenum">
              <a:rPr lang="en-IN" smtClean="0"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2876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6A9C36-8395-4FFB-A0C7-0C80D131E12B}" type="slidenum">
              <a:rPr lang="en-IN" smtClean="0"/>
              <a:t>32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8323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3FCCE-8049-DB69-B322-5CC3B9A4A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4D1222-A6DE-6BFF-3FFC-841E9E9BE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647962-2754-FF35-85C4-58388431B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51720-9D39-877B-286E-F684236F6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1675F-5A82-B365-61C8-21BC3B8F4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2330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BC4BA-F4BB-44B7-4F13-0DC84EF86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C2862A-93A9-1FD3-5031-DD8DA712A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FA04F-BC51-4A0F-0F15-023060F3E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3E354-6376-A3E0-C0FF-DCF234531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6A7A5-1D43-113C-BEF9-30931F946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7179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12924C-F533-C2B1-E89B-14B6A79687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F27915-5490-C542-DFAD-E4C826375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C56CA-A82B-2F73-1340-09C12711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2457D-E2D4-6833-8DA7-E651A3F08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B1095-386B-2F4E-F154-0792D110F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1999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4894F-ADAC-FD22-C542-D08046117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E3477-E586-FFBF-B109-A6F3D47ED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62A3D-08D0-4885-D217-FD320FC48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3A445-31E4-6BE1-08D3-B69B2462B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89502-F700-D6EB-BFFB-8120DA02A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907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9CE60-247F-2315-41EC-81982BC6A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98E52-77B8-3F05-C70B-8F06A2F70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ECD15-063F-8A6A-927A-14C52A04E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3EA27-2684-0ED5-46D0-E4D35FA3E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3DA44-209A-5FFA-F6F5-8AF37798A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1630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0101E-35AE-9D6E-DD75-3AE006B78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F22DA-69E1-9431-ED10-F41B44FEE6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1E3804-8B20-4DFA-82DC-FA6C74A5D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A3C88-5D59-6093-2585-AE84FF81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124B18-206A-7089-ECE2-82C1B038E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6D60F-856D-F7BF-8D3C-C70A71D2A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7612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55CC4-9A8B-BEA4-4DBE-55F903231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68175D-3F15-5A13-E5FC-9AD78529FF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661178-054E-318D-801C-716737162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C2484-95D5-D276-2BEF-1AB3B5C362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35E3E6-75F0-FA0F-1ADE-5161BBDFD4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10B582-0A83-9243-4520-8B189013C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98645F-4834-4D66-3C25-B06892281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F7443C-1641-97C7-41D8-08015C2E7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495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C091B-789D-F9C8-2F2F-849EA13FA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E413F7-5E6A-90B6-CE6C-BC6BC0A0B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6659F9-A437-5685-D370-1D408C996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291EE-0447-23BF-63A9-FEB5E225F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0923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CA3FBF-EB7E-3AF3-6C66-4A5C9E399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AA97C-B4FA-4EC3-459A-2907D89DA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578F44-AC5B-BAD8-7E17-428DEA3E7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610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1E55C-C001-BC8C-EAE9-A0F3583B6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16996-3FA0-0322-9D0B-65E98F07D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52237E-EA6B-D1BE-9EE1-7F2E7C04F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9A76-9B53-0B08-0AE1-C71307EB1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6BF263-0E7B-6A81-FC01-D18FACFC7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770FA5-7CB7-3E0F-ABAF-07E3E2290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5761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FE1F9-16E4-072A-77B8-E0E9664C1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38197F-9E12-5C3B-BC53-70EDB0A9C2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AFE2D3-B3F2-8981-82FE-951856112F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2919E8-2D71-8D63-4740-57693B9A6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648ED5-EBDD-E698-4361-A9962F74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241CC-1E86-0CC5-1833-2849EB1CC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403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189129-086B-A700-FD78-C3719C111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F0A43-771B-8610-04BC-7D60724AC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C5BE6-C7D0-7D3B-0266-8E8473AFCB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4F44C-C519-46E9-A4E8-15D86B85F0FC}" type="datetimeFigureOut">
              <a:rPr lang="en-IN" smtClean="0"/>
              <a:t>01-09-2025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2857A-776F-826F-C735-6115E4A185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57559-EC43-7CA3-2886-AD4CAA4C1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9E295-DC3A-4004-B4A6-71B1AE58993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126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7.xml"/><Relationship Id="rId4" Type="http://schemas.openxmlformats.org/officeDocument/2006/relationships/chart" Target="../charts/chart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20.xml"/><Relationship Id="rId4" Type="http://schemas.openxmlformats.org/officeDocument/2006/relationships/chart" Target="../charts/char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aving his hand in front of a sunset&#10;&#10;AI-generated content may be incorrect.">
            <a:extLst>
              <a:ext uri="{FF2B5EF4-FFF2-40B4-BE49-F238E27FC236}">
                <a16:creationId xmlns:a16="http://schemas.microsoft.com/office/drawing/2014/main" id="{FE284C23-2CFB-C592-5E5B-B728EE67A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6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6D6FA6-0F3C-D1B8-5C72-D3A1A59743A6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opperplate Gothic Bold" panose="020E0705020206020404" pitchFamily="34" charset="0"/>
                <a:ea typeface="+mj-ea"/>
                <a:cs typeface="+mj-cs"/>
              </a:rPr>
              <a:t>VIRALIMALAI REPORT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6326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2F0544-A92C-7D83-A2D5-0ED417116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360C3E-2F13-CAAD-12C8-164A72DD16C3}"/>
              </a:ext>
            </a:extLst>
          </p:cNvPr>
          <p:cNvSpPr txBox="1"/>
          <p:nvPr/>
        </p:nvSpPr>
        <p:spPr>
          <a:xfrm>
            <a:off x="1134835" y="5747128"/>
            <a:ext cx="9922329" cy="1022449"/>
          </a:xfrm>
          <a:prstGeom prst="bevel">
            <a:avLst/>
          </a:prstGeom>
          <a:solidFill>
            <a:srgbClr val="A00000">
              <a:alpha val="64000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VOTE SHIFT AND LOYALTY</a:t>
            </a:r>
          </a:p>
        </p:txBody>
      </p:sp>
    </p:spTree>
    <p:extLst>
      <p:ext uri="{BB962C8B-B14F-4D97-AF65-F5344CB8AC3E}">
        <p14:creationId xmlns:p14="http://schemas.microsoft.com/office/powerpoint/2010/main" val="1514896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96578-BB9F-3EDE-B04A-0534C1313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775BA9-8EE4-46EF-32DE-FB56CB786B8B}"/>
              </a:ext>
            </a:extLst>
          </p:cNvPr>
          <p:cNvSpPr txBox="1"/>
          <p:nvPr/>
        </p:nvSpPr>
        <p:spPr>
          <a:xfrm>
            <a:off x="-1" y="13322"/>
            <a:ext cx="10692000" cy="576000"/>
          </a:xfrm>
          <a:prstGeom prst="snip1Rect">
            <a:avLst/>
          </a:prstGeom>
          <a:solidFill>
            <a:srgbClr val="DA0C06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VOTER SHIFT, LOYALTY, AND NEW SUPPORT BASE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B20A98C-675E-31B8-1F1C-F13E55A09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2921839"/>
              </p:ext>
            </p:extLst>
          </p:nvPr>
        </p:nvGraphicFramePr>
        <p:xfrm>
          <a:off x="32656" y="671699"/>
          <a:ext cx="12072255" cy="3637411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861505">
                  <a:extLst>
                    <a:ext uri="{9D8B030D-6E8A-4147-A177-3AD203B41FA5}">
                      <a16:colId xmlns:a16="http://schemas.microsoft.com/office/drawing/2014/main" val="3249427424"/>
                    </a:ext>
                  </a:extLst>
                </a:gridCol>
                <a:gridCol w="1587710">
                  <a:extLst>
                    <a:ext uri="{9D8B030D-6E8A-4147-A177-3AD203B41FA5}">
                      <a16:colId xmlns:a16="http://schemas.microsoft.com/office/drawing/2014/main" val="2220462148"/>
                    </a:ext>
                  </a:extLst>
                </a:gridCol>
                <a:gridCol w="1724608">
                  <a:extLst>
                    <a:ext uri="{9D8B030D-6E8A-4147-A177-3AD203B41FA5}">
                      <a16:colId xmlns:a16="http://schemas.microsoft.com/office/drawing/2014/main" val="2060858670"/>
                    </a:ext>
                  </a:extLst>
                </a:gridCol>
                <a:gridCol w="1724608">
                  <a:extLst>
                    <a:ext uri="{9D8B030D-6E8A-4147-A177-3AD203B41FA5}">
                      <a16:colId xmlns:a16="http://schemas.microsoft.com/office/drawing/2014/main" val="2914397553"/>
                    </a:ext>
                  </a:extLst>
                </a:gridCol>
                <a:gridCol w="1724608">
                  <a:extLst>
                    <a:ext uri="{9D8B030D-6E8A-4147-A177-3AD203B41FA5}">
                      <a16:colId xmlns:a16="http://schemas.microsoft.com/office/drawing/2014/main" val="2234871610"/>
                    </a:ext>
                  </a:extLst>
                </a:gridCol>
                <a:gridCol w="1724608">
                  <a:extLst>
                    <a:ext uri="{9D8B030D-6E8A-4147-A177-3AD203B41FA5}">
                      <a16:colId xmlns:a16="http://schemas.microsoft.com/office/drawing/2014/main" val="3592970135"/>
                    </a:ext>
                  </a:extLst>
                </a:gridCol>
                <a:gridCol w="1724608">
                  <a:extLst>
                    <a:ext uri="{9D8B030D-6E8A-4147-A177-3AD203B41FA5}">
                      <a16:colId xmlns:a16="http://schemas.microsoft.com/office/drawing/2014/main" val="1552767926"/>
                    </a:ext>
                  </a:extLst>
                </a:gridCol>
              </a:tblGrid>
              <a:tr h="1432510">
                <a:tc>
                  <a:txBody>
                    <a:bodyPr/>
                    <a:lstStyle/>
                    <a:p>
                      <a:r>
                        <a:rPr lang="en-IN" sz="16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2026 CM Choice / </a:t>
                      </a:r>
                    </a:p>
                    <a:p>
                      <a:endParaRPr lang="en-IN" sz="1600" dirty="0">
                        <a:solidFill>
                          <a:schemeClr val="tx1"/>
                        </a:solidFill>
                        <a:latin typeface="Abadi" panose="020B0604020104020204" pitchFamily="34" charset="0"/>
                      </a:endParaRPr>
                    </a:p>
                    <a:p>
                      <a:endParaRPr lang="en-IN" sz="1600" dirty="0">
                        <a:solidFill>
                          <a:schemeClr val="tx1"/>
                        </a:solidFill>
                        <a:latin typeface="Abadi" panose="020B0604020104020204" pitchFamily="34" charset="0"/>
                      </a:endParaRPr>
                    </a:p>
                    <a:p>
                      <a:r>
                        <a:rPr lang="en-IN" sz="16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2021 Vote </a:t>
                      </a:r>
                    </a:p>
                  </a:txBody>
                  <a:tcPr anchor="ctr">
                    <a:solidFill>
                      <a:schemeClr val="accent4"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>
                        <a:solidFill>
                          <a:schemeClr val="tx1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b">
                    <a:solidFill>
                      <a:schemeClr val="accent4"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>
                        <a:solidFill>
                          <a:schemeClr val="tx1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b">
                    <a:solidFill>
                      <a:schemeClr val="accent4"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>
                        <a:solidFill>
                          <a:schemeClr val="tx1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b">
                    <a:solidFill>
                      <a:schemeClr val="accent4"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>
                        <a:solidFill>
                          <a:schemeClr val="tx1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b">
                    <a:solidFill>
                      <a:schemeClr val="accent4"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>
                        <a:solidFill>
                          <a:schemeClr val="tx1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b">
                    <a:solidFill>
                      <a:schemeClr val="accent4"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>
                        <a:solidFill>
                          <a:schemeClr val="tx1"/>
                        </a:solidFill>
                        <a:latin typeface="Abadi" panose="020B0604020104020204" pitchFamily="34" charset="0"/>
                      </a:endParaRPr>
                    </a:p>
                  </a:txBody>
                  <a:tcPr anchor="b">
                    <a:solidFill>
                      <a:schemeClr val="accent4">
                        <a:alpha val="7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876971"/>
                  </a:ext>
                </a:extLst>
              </a:tr>
              <a:tr h="364671">
                <a:tc>
                  <a:txBody>
                    <a:bodyPr/>
                    <a:lstStyle/>
                    <a:p>
                      <a:r>
                        <a:rPr lang="en-IN" sz="1700" b="1" dirty="0">
                          <a:latin typeface="Abadi" panose="020B0604020104020204" pitchFamily="34" charset="0"/>
                        </a:rPr>
                        <a:t>DMK Alliance</a:t>
                      </a:r>
                    </a:p>
                  </a:txBody>
                  <a:tcPr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79%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3%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13%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0%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0%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0%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256876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r>
                        <a:rPr lang="en-IN" sz="1700" b="1" dirty="0">
                          <a:latin typeface="Abadi" panose="020B0604020104020204" pitchFamily="34" charset="0"/>
                        </a:rPr>
                        <a:t>AIADMK Alliance</a:t>
                      </a:r>
                    </a:p>
                  </a:txBody>
                  <a:tcPr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6%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54%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30%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3%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0%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0946655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r>
                        <a:rPr lang="en-IN" sz="1700" b="1" dirty="0">
                          <a:latin typeface="Abadi" panose="020B0604020104020204" pitchFamily="34" charset="0"/>
                        </a:rPr>
                        <a:t>Others</a:t>
                      </a:r>
                    </a:p>
                  </a:txBody>
                  <a:tcPr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13%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3%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37%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11%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11%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0%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40000"/>
                        <a:alpha val="7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9535174"/>
                  </a:ext>
                </a:extLst>
              </a:tr>
              <a:tr h="584563">
                <a:tc>
                  <a:txBody>
                    <a:bodyPr/>
                    <a:lstStyle/>
                    <a:p>
                      <a:r>
                        <a:rPr lang="en-IN" sz="1600" b="1" dirty="0">
                          <a:latin typeface="Abadi" panose="020B0604020104020204" pitchFamily="34" charset="0"/>
                        </a:rPr>
                        <a:t>Did not vote/ Can’t Recall</a:t>
                      </a:r>
                    </a:p>
                  </a:txBody>
                  <a:tcPr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36%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11%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45%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5%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3%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0%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627785"/>
                  </a:ext>
                </a:extLst>
              </a:tr>
              <a:tr h="470807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Abadi" panose="020B0604020104020204" pitchFamily="34" charset="0"/>
                        </a:rPr>
                        <a:t>OVERALL</a:t>
                      </a:r>
                    </a:p>
                  </a:txBody>
                  <a:tcPr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36%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26%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28%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3%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2%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0%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tint val="20000"/>
                        <a:alpha val="7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2098153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2FEA036-704E-0091-512B-C6F40F138FF4}"/>
              </a:ext>
            </a:extLst>
          </p:cNvPr>
          <p:cNvCxnSpPr/>
          <p:nvPr/>
        </p:nvCxnSpPr>
        <p:spPr>
          <a:xfrm>
            <a:off x="1017809" y="1178922"/>
            <a:ext cx="272143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D863A0-9D3E-AB60-1F29-3C0BE63ED782}"/>
              </a:ext>
            </a:extLst>
          </p:cNvPr>
          <p:cNvCxnSpPr>
            <a:cxnSpLocks/>
          </p:cNvCxnSpPr>
          <p:nvPr/>
        </p:nvCxnSpPr>
        <p:spPr>
          <a:xfrm rot="5400000">
            <a:off x="1017810" y="1728655"/>
            <a:ext cx="272143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505B5C9-B306-F637-538C-8B7FA3C1EC51}"/>
              </a:ext>
            </a:extLst>
          </p:cNvPr>
          <p:cNvSpPr/>
          <p:nvPr/>
        </p:nvSpPr>
        <p:spPr>
          <a:xfrm>
            <a:off x="32656" y="4463143"/>
            <a:ext cx="12072255" cy="2296886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98CEE3-EF26-2E7D-7E97-5940CD1BE5D4}"/>
              </a:ext>
            </a:extLst>
          </p:cNvPr>
          <p:cNvSpPr txBox="1"/>
          <p:nvPr/>
        </p:nvSpPr>
        <p:spPr>
          <a:xfrm>
            <a:off x="823307" y="4517762"/>
            <a:ext cx="10341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7F8CE0D-BB4A-95ED-DAA5-3A6D1AD6A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301" y="642067"/>
            <a:ext cx="1446685" cy="144668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06FE767-D453-F2A1-8AA8-3DF8A9DA88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87089" y="4496518"/>
            <a:ext cx="714449" cy="70889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AC6D5F-A717-1436-BC9A-F90B41ACDF72}"/>
              </a:ext>
            </a:extLst>
          </p:cNvPr>
          <p:cNvSpPr txBox="1"/>
          <p:nvPr/>
        </p:nvSpPr>
        <p:spPr>
          <a:xfrm>
            <a:off x="747104" y="4860308"/>
            <a:ext cx="112522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badi" panose="020B0604020104020204" pitchFamily="34" charset="0"/>
              </a:rPr>
              <a:t>TVK is the main challenger; gap to DMK is </a:t>
            </a:r>
            <a:r>
              <a:rPr lang="en-US" sz="2000" b="1" dirty="0">
                <a:latin typeface="Abadi" panose="020B0604020104020204" pitchFamily="34" charset="0"/>
              </a:rPr>
              <a:t>8 pts</a:t>
            </a:r>
            <a:r>
              <a:rPr lang="en-US" sz="2000" dirty="0">
                <a:latin typeface="Abadi" panose="020B0604020104020204" pitchFamily="34" charset="0"/>
              </a:rPr>
              <a:t>, over EPS is </a:t>
            </a:r>
            <a:r>
              <a:rPr lang="en-US" sz="2000" b="1" dirty="0">
                <a:latin typeface="Abadi" panose="020B0604020104020204" pitchFamily="34" charset="0"/>
              </a:rPr>
              <a:t>+2 pts</a:t>
            </a:r>
            <a:r>
              <a:rPr lang="en-US" sz="2000" dirty="0">
                <a:latin typeface="Abadi" panose="020B0604020104020204" pitchFamily="34" charset="0"/>
              </a:rPr>
              <a:t>.</a:t>
            </a:r>
            <a:endParaRPr lang="en-US" sz="2000" b="1" dirty="0">
              <a:latin typeface="Abadi" panose="020B0604020104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Abadi" panose="020B0604020104020204" pitchFamily="34" charset="0"/>
              </a:rPr>
              <a:t>Others’ are fragmented—consolidate them:</a:t>
            </a:r>
            <a:r>
              <a:rPr lang="en-US" sz="2000" dirty="0">
                <a:latin typeface="Abadi" panose="020B0604020104020204" pitchFamily="34" charset="0"/>
              </a:rPr>
              <a:t> </a:t>
            </a:r>
            <a:r>
              <a:rPr lang="en-US" sz="2000" b="1" dirty="0">
                <a:latin typeface="Abadi" panose="020B0604020104020204" pitchFamily="34" charset="0"/>
              </a:rPr>
              <a:t>Vijay leads at 37%</a:t>
            </a:r>
            <a:r>
              <a:rPr lang="en-US" sz="2000" dirty="0">
                <a:latin typeface="Abadi" panose="020B0604020104020204" pitchFamily="34" charset="0"/>
              </a:rPr>
              <a:t>, but </a:t>
            </a:r>
            <a:r>
              <a:rPr lang="en-US" sz="2000" b="1" dirty="0">
                <a:latin typeface="Abadi" panose="020B0604020104020204" pitchFamily="34" charset="0"/>
              </a:rPr>
              <a:t>NTK 11% + DMDK 11%</a:t>
            </a:r>
            <a:r>
              <a:rPr lang="en-US" sz="2000" dirty="0">
                <a:latin typeface="Abadi" panose="020B0604020104020204" pitchFamily="34" charset="0"/>
              </a:rPr>
              <a:t> create split risk → respectful poaching of NTK/DMDK influencers to avoid fragmentation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 pitchFamily="34" charset="0"/>
              </a:rPr>
              <a:t>Among </a:t>
            </a:r>
            <a:r>
              <a:rPr lang="en-US" sz="2000" b="1" dirty="0">
                <a:latin typeface="Abadi" panose="020B0604020104020204" pitchFamily="34" charset="0"/>
              </a:rPr>
              <a:t>didn’t vote/Can’t recall</a:t>
            </a:r>
            <a:r>
              <a:rPr lang="en-US" sz="2000" dirty="0">
                <a:latin typeface="Abadi" panose="020B0604020104020204" pitchFamily="34" charset="0"/>
              </a:rPr>
              <a:t>, </a:t>
            </a:r>
            <a:r>
              <a:rPr lang="en-US" sz="2000" b="1" dirty="0">
                <a:latin typeface="Abadi" panose="020B0604020104020204" pitchFamily="34" charset="0"/>
              </a:rPr>
              <a:t>45% pick Vijay</a:t>
            </a:r>
            <a:r>
              <a:rPr lang="en-US" sz="2000" dirty="0">
                <a:latin typeface="Abadi" panose="020B0604020104020204" pitchFamily="34" charset="0"/>
              </a:rPr>
              <a:t> (Stalin 36%, EPS 11%), identify and shift ones supporting DMK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Abadi" panose="020B0604020104020204" pitchFamily="34" charset="0"/>
              </a:rPr>
              <a:t>Prioritise</a:t>
            </a:r>
            <a:r>
              <a:rPr lang="en-US" sz="2000" b="1" dirty="0">
                <a:latin typeface="Abadi" panose="020B0604020104020204" pitchFamily="34" charset="0"/>
              </a:rPr>
              <a:t> AIADMK pockets</a:t>
            </a:r>
            <a:r>
              <a:rPr lang="en-US" sz="2000" dirty="0">
                <a:latin typeface="Abadi" panose="020B0604020104020204" pitchFamily="34" charset="0"/>
              </a:rPr>
              <a:t> for conversions as AIADMK leakage is our biggest prize</a:t>
            </a:r>
            <a:endParaRPr lang="en-IN" sz="2000" dirty="0">
              <a:latin typeface="Abadi" panose="020B06040201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ED20AE-6353-559E-6E95-9FAA1AE0A8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5017" y="668264"/>
            <a:ext cx="1799614" cy="14101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B8DA0E-2FDD-0D1C-4A36-9DA94F4957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234" y="642175"/>
            <a:ext cx="1572429" cy="14616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F868F5F-CE0D-EE0C-50A6-33B7B8EF15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7147" y="605679"/>
            <a:ext cx="1472192" cy="147219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53A0E5-9C63-27E5-D298-8E20C365F9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693" y="415715"/>
            <a:ext cx="1674503" cy="166215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E4C31F7-4DCC-E428-3533-A721E94E24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126" y="731947"/>
            <a:ext cx="1732164" cy="133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817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A5210D-952B-5E8C-936C-D54B033CD1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E8BB936-7C4C-869B-03F9-6E1BAC4A2614}"/>
              </a:ext>
            </a:extLst>
          </p:cNvPr>
          <p:cNvSpPr txBox="1"/>
          <p:nvPr/>
        </p:nvSpPr>
        <p:spPr>
          <a:xfrm>
            <a:off x="-1" y="13322"/>
            <a:ext cx="10692000" cy="434935"/>
          </a:xfrm>
          <a:prstGeom prst="snip1Rect">
            <a:avLst/>
          </a:prstGeom>
          <a:solidFill>
            <a:srgbClr val="DA0C06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VOTER REALISM Vs PARTY LOYALTY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6A89CCA-5BA3-C442-1DF0-9B8820A0E1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905097"/>
              </p:ext>
            </p:extLst>
          </p:nvPr>
        </p:nvGraphicFramePr>
        <p:xfrm>
          <a:off x="369334" y="719667"/>
          <a:ext cx="11583180" cy="3852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B885503-241E-56D4-1F52-F2B7DA852D32}"/>
              </a:ext>
            </a:extLst>
          </p:cNvPr>
          <p:cNvSpPr txBox="1"/>
          <p:nvPr/>
        </p:nvSpPr>
        <p:spPr>
          <a:xfrm>
            <a:off x="4822372" y="720877"/>
            <a:ext cx="3592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opperplate Gothic Bold" panose="020E0705020206020404" pitchFamily="34" charset="0"/>
              </a:rPr>
              <a:t>2026 PERCEIVED WINNER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95263D-F4EA-DCBC-AF46-29C612188AAA}"/>
              </a:ext>
            </a:extLst>
          </p:cNvPr>
          <p:cNvSpPr txBox="1"/>
          <p:nvPr/>
        </p:nvSpPr>
        <p:spPr>
          <a:xfrm rot="16200000">
            <a:off x="-1224733" y="2101336"/>
            <a:ext cx="2818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Copperplate Gothic Bold" panose="020E0705020206020404" pitchFamily="34" charset="0"/>
              </a:rPr>
              <a:t>2021 VOTE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F15ED7E-D656-DB2A-FE90-6FFB9288F89D}"/>
              </a:ext>
            </a:extLst>
          </p:cNvPr>
          <p:cNvCxnSpPr/>
          <p:nvPr/>
        </p:nvCxnSpPr>
        <p:spPr>
          <a:xfrm>
            <a:off x="8322123" y="903514"/>
            <a:ext cx="39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1526EB1-C172-AFBD-CD5E-0A355C01AC6D}"/>
              </a:ext>
            </a:extLst>
          </p:cNvPr>
          <p:cNvCxnSpPr>
            <a:cxnSpLocks/>
          </p:cNvCxnSpPr>
          <p:nvPr/>
        </p:nvCxnSpPr>
        <p:spPr>
          <a:xfrm rot="5400000">
            <a:off x="244923" y="2286002"/>
            <a:ext cx="39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306DBF8-5A6D-28F1-7944-66CBC1A2B28B}"/>
              </a:ext>
            </a:extLst>
          </p:cNvPr>
          <p:cNvSpPr/>
          <p:nvPr/>
        </p:nvSpPr>
        <p:spPr>
          <a:xfrm>
            <a:off x="32656" y="4463143"/>
            <a:ext cx="12072255" cy="2296886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493149-B8CD-2A4E-0DC7-ED17B0F1A256}"/>
              </a:ext>
            </a:extLst>
          </p:cNvPr>
          <p:cNvSpPr txBox="1"/>
          <p:nvPr/>
        </p:nvSpPr>
        <p:spPr>
          <a:xfrm>
            <a:off x="823307" y="4517762"/>
            <a:ext cx="10341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6439DD3-89FF-84A9-7FB6-E69F0DF653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87089" y="4496518"/>
            <a:ext cx="714449" cy="70889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092BD64-9717-5FEC-275B-A7B3F0DB3E29}"/>
              </a:ext>
            </a:extLst>
          </p:cNvPr>
          <p:cNvSpPr txBox="1"/>
          <p:nvPr/>
        </p:nvSpPr>
        <p:spPr>
          <a:xfrm>
            <a:off x="369333" y="4860308"/>
            <a:ext cx="1158318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Abadi" panose="020B0604020104020204" pitchFamily="34" charset="0"/>
              </a:rPr>
              <a:t>TVK is a </a:t>
            </a:r>
            <a:r>
              <a:rPr lang="en-US" sz="1900" b="1" dirty="0">
                <a:latin typeface="Abadi" panose="020B0604020104020204" pitchFamily="34" charset="0"/>
              </a:rPr>
              <a:t>competitive third</a:t>
            </a:r>
            <a:r>
              <a:rPr lang="en-US" sz="1900" dirty="0">
                <a:latin typeface="Abadi" panose="020B0604020104020204" pitchFamily="34" charset="0"/>
              </a:rPr>
              <a:t> with a </a:t>
            </a:r>
            <a:r>
              <a:rPr lang="en-US" sz="1900" b="1" dirty="0">
                <a:latin typeface="Abadi" panose="020B0604020104020204" pitchFamily="34" charset="0"/>
              </a:rPr>
              <a:t>small belief gap (~3 pts)</a:t>
            </a:r>
            <a:r>
              <a:rPr lang="en-US" sz="1900" dirty="0">
                <a:latin typeface="Abadi" panose="020B0604020104020204" pitchFamily="34" charset="0"/>
              </a:rPr>
              <a:t> vs your CM-preference (~28%). That’s a </a:t>
            </a:r>
            <a:r>
              <a:rPr lang="en-US" sz="1900" b="1" dirty="0">
                <a:latin typeface="Abadi" panose="020B0604020104020204" pitchFamily="34" charset="0"/>
              </a:rPr>
              <a:t>proof problem, not a popularity problem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b="1" dirty="0">
                <a:latin typeface="Abadi" panose="020B0604020104020204" pitchFamily="34" charset="0"/>
              </a:rPr>
              <a:t>Consolidate the ‘Others’ space.</a:t>
            </a:r>
            <a:r>
              <a:rPr lang="en-US" sz="1900" dirty="0">
                <a:latin typeface="Abadi" panose="020B0604020104020204" pitchFamily="34" charset="0"/>
              </a:rPr>
              <a:t> Among 2021 </a:t>
            </a:r>
            <a:r>
              <a:rPr lang="en-US" sz="1900" b="1" dirty="0">
                <a:latin typeface="Abadi" panose="020B0604020104020204" pitchFamily="34" charset="0"/>
              </a:rPr>
              <a:t>Others</a:t>
            </a:r>
            <a:r>
              <a:rPr lang="en-US" sz="1900" dirty="0">
                <a:latin typeface="Abadi" panose="020B0604020104020204" pitchFamily="34" charset="0"/>
              </a:rPr>
              <a:t>, belief is </a:t>
            </a:r>
            <a:r>
              <a:rPr lang="en-US" sz="1900" b="1" dirty="0">
                <a:latin typeface="Abadi" panose="020B0604020104020204" pitchFamily="34" charset="0"/>
              </a:rPr>
              <a:t>TVK 26%</a:t>
            </a:r>
            <a:r>
              <a:rPr lang="en-US" sz="1900" dirty="0">
                <a:latin typeface="Abadi" panose="020B0604020104020204" pitchFamily="34" charset="0"/>
              </a:rPr>
              <a:t> but </a:t>
            </a:r>
            <a:r>
              <a:rPr lang="en-US" sz="1900" b="1" dirty="0">
                <a:latin typeface="Abadi" panose="020B0604020104020204" pitchFamily="34" charset="0"/>
              </a:rPr>
              <a:t>“Others” 51%</a:t>
            </a:r>
            <a:r>
              <a:rPr lang="en-US" sz="1900" dirty="0">
                <a:latin typeface="Abadi" panose="020B0604020104020204" pitchFamily="34" charset="0"/>
              </a:rPr>
              <a:t> → risk of </a:t>
            </a:r>
            <a:r>
              <a:rPr lang="en-US" sz="1900" b="1" dirty="0">
                <a:latin typeface="Abadi" panose="020B0604020104020204" pitchFamily="34" charset="0"/>
              </a:rPr>
              <a:t>fragmentation</a:t>
            </a:r>
            <a:r>
              <a:rPr lang="en-US" sz="1900" dirty="0">
                <a:latin typeface="Abadi" panose="020B0604020104020204" pitchFamily="34" charset="0"/>
              </a:rPr>
              <a:t> in the anti-DMK/anti-AIADMK space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Abadi" panose="020B0604020104020204" pitchFamily="34" charset="0"/>
              </a:rPr>
              <a:t>Recruit ex-AIADMK booth workers, run targeted contrasts, and show visible local fixes to convert the 29% who already see TVK as the likely winner</a:t>
            </a:r>
            <a:endParaRPr lang="en-US" sz="1900" b="1" dirty="0">
              <a:latin typeface="Abadi" panose="020B0604020104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347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4983C-612B-266A-9C69-7AFA0C599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181FD31-E7D8-C236-0D7D-FC7D37EDA846}"/>
              </a:ext>
            </a:extLst>
          </p:cNvPr>
          <p:cNvSpPr txBox="1"/>
          <p:nvPr/>
        </p:nvSpPr>
        <p:spPr>
          <a:xfrm>
            <a:off x="-1" y="13322"/>
            <a:ext cx="10692000" cy="434935"/>
          </a:xfrm>
          <a:prstGeom prst="snip1Rect">
            <a:avLst/>
          </a:prstGeom>
          <a:solidFill>
            <a:srgbClr val="DA0C06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VIJAY’s ENTRY IMPACT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698FB71-914F-CC65-8799-85227E20D9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3030812"/>
              </p:ext>
            </p:extLst>
          </p:nvPr>
        </p:nvGraphicFramePr>
        <p:xfrm>
          <a:off x="369334" y="719667"/>
          <a:ext cx="11583180" cy="3852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ECA8CF7-047F-BB33-C6B2-DB499915EA24}"/>
              </a:ext>
            </a:extLst>
          </p:cNvPr>
          <p:cNvSpPr txBox="1"/>
          <p:nvPr/>
        </p:nvSpPr>
        <p:spPr>
          <a:xfrm>
            <a:off x="5802087" y="720877"/>
            <a:ext cx="2345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opperplate Gothic Bold" panose="020E0705020206020404" pitchFamily="34" charset="0"/>
              </a:rPr>
              <a:t>TVK IMPACT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34D2BF-8A3A-4A87-F381-311FDA70DB5A}"/>
              </a:ext>
            </a:extLst>
          </p:cNvPr>
          <p:cNvSpPr txBox="1"/>
          <p:nvPr/>
        </p:nvSpPr>
        <p:spPr>
          <a:xfrm rot="16200000">
            <a:off x="-1224733" y="2101336"/>
            <a:ext cx="2818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Copperplate Gothic Bold" panose="020E0705020206020404" pitchFamily="34" charset="0"/>
              </a:rPr>
              <a:t>2021 VOTE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148649E-4671-C6DC-C049-2310B612167F}"/>
              </a:ext>
            </a:extLst>
          </p:cNvPr>
          <p:cNvCxnSpPr/>
          <p:nvPr/>
        </p:nvCxnSpPr>
        <p:spPr>
          <a:xfrm>
            <a:off x="7679865" y="903514"/>
            <a:ext cx="39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EE4778-FF75-DE4B-D47D-18DD8D88258F}"/>
              </a:ext>
            </a:extLst>
          </p:cNvPr>
          <p:cNvCxnSpPr>
            <a:cxnSpLocks/>
          </p:cNvCxnSpPr>
          <p:nvPr/>
        </p:nvCxnSpPr>
        <p:spPr>
          <a:xfrm rot="5400000">
            <a:off x="244923" y="2286002"/>
            <a:ext cx="39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D88E5F5-290A-1BD6-96B5-C56990C28805}"/>
              </a:ext>
            </a:extLst>
          </p:cNvPr>
          <p:cNvSpPr/>
          <p:nvPr/>
        </p:nvSpPr>
        <p:spPr>
          <a:xfrm>
            <a:off x="32656" y="4463143"/>
            <a:ext cx="12072255" cy="2296886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8C9683-5108-AD94-17DD-39D8F5F59D2F}"/>
              </a:ext>
            </a:extLst>
          </p:cNvPr>
          <p:cNvSpPr txBox="1"/>
          <p:nvPr/>
        </p:nvSpPr>
        <p:spPr>
          <a:xfrm>
            <a:off x="823307" y="4517762"/>
            <a:ext cx="10341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0283B-3E78-BD67-2C72-A67DBDAF5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87089" y="4496518"/>
            <a:ext cx="714449" cy="70889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45CACE2-7CBA-8067-697A-F8AC17EF8DBC}"/>
              </a:ext>
            </a:extLst>
          </p:cNvPr>
          <p:cNvSpPr txBox="1"/>
          <p:nvPr/>
        </p:nvSpPr>
        <p:spPr>
          <a:xfrm>
            <a:off x="260478" y="4860308"/>
            <a:ext cx="115831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b="1" dirty="0">
                <a:latin typeface="Abadi" panose="020B0604020104020204" pitchFamily="34" charset="0"/>
              </a:rPr>
              <a:t>Net-impact index (Yes − No):</a:t>
            </a:r>
            <a:r>
              <a:rPr lang="en-IN" sz="2000" dirty="0">
                <a:latin typeface="Abadi" panose="020B0604020104020204" pitchFamily="34" charset="0"/>
              </a:rPr>
              <a:t> DMK </a:t>
            </a:r>
            <a:r>
              <a:rPr lang="en-IN" sz="2000" b="1" dirty="0">
                <a:latin typeface="Abadi" panose="020B0604020104020204" pitchFamily="34" charset="0"/>
              </a:rPr>
              <a:t>−14</a:t>
            </a:r>
            <a:r>
              <a:rPr lang="en-IN" sz="2000" dirty="0">
                <a:latin typeface="Abadi" panose="020B0604020104020204" pitchFamily="34" charset="0"/>
              </a:rPr>
              <a:t>, AIADMK </a:t>
            </a:r>
            <a:r>
              <a:rPr lang="en-IN" sz="2000" b="1" dirty="0">
                <a:latin typeface="Abadi" panose="020B0604020104020204" pitchFamily="34" charset="0"/>
              </a:rPr>
              <a:t>+12</a:t>
            </a:r>
            <a:r>
              <a:rPr lang="en-IN" sz="2000" dirty="0">
                <a:latin typeface="Abadi" panose="020B0604020104020204" pitchFamily="34" charset="0"/>
              </a:rPr>
              <a:t>, Others </a:t>
            </a:r>
            <a:r>
              <a:rPr lang="en-IN" sz="2000" b="1" dirty="0">
                <a:latin typeface="Abadi" panose="020B0604020104020204" pitchFamily="34" charset="0"/>
              </a:rPr>
              <a:t>+32</a:t>
            </a:r>
            <a:r>
              <a:rPr lang="en-IN" sz="2000" dirty="0">
                <a:latin typeface="Abadi" panose="020B0604020104020204" pitchFamily="34" charset="0"/>
              </a:rPr>
              <a:t>, Non-voters </a:t>
            </a:r>
            <a:r>
              <a:rPr lang="en-IN" sz="2000" b="1" dirty="0">
                <a:latin typeface="Abadi" panose="020B0604020104020204" pitchFamily="34" charset="0"/>
              </a:rPr>
              <a:t>+32</a:t>
            </a:r>
            <a:r>
              <a:rPr lang="en-IN" sz="2000" dirty="0">
                <a:latin typeface="Abadi" panose="020B0604020104020204" pitchFamily="34" charset="0"/>
              </a:rPr>
              <a:t>, </a:t>
            </a:r>
            <a:r>
              <a:rPr lang="en-IN" sz="2000" b="1" dirty="0">
                <a:latin typeface="Abadi" panose="020B0604020104020204" pitchFamily="34" charset="0"/>
              </a:rPr>
              <a:t>Overall +10</a:t>
            </a:r>
            <a:r>
              <a:rPr lang="en-IN" sz="2000" dirty="0">
                <a:latin typeface="Abadi" panose="020B0604020104020204" pitchFamily="34" charset="0"/>
              </a:rPr>
              <a:t> → impact skew tilts toward </a:t>
            </a:r>
            <a:r>
              <a:rPr lang="en-IN" sz="2000" b="1" dirty="0">
                <a:latin typeface="Abadi" panose="020B0604020104020204" pitchFamily="34" charset="0"/>
              </a:rPr>
              <a:t>AIADMK loss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Abadi" panose="020B0604020104020204" pitchFamily="34" charset="0"/>
              </a:rPr>
              <a:t>Consolidate “Others”:</a:t>
            </a:r>
            <a:r>
              <a:rPr lang="en-US" sz="2000" dirty="0">
                <a:latin typeface="Abadi" panose="020B0604020104020204" pitchFamily="34" charset="0"/>
              </a:rPr>
              <a:t> respectful poaching of NTK/DMDK micro-leaders so the </a:t>
            </a:r>
            <a:r>
              <a:rPr lang="en-US" sz="2000" b="1" dirty="0">
                <a:latin typeface="Abadi" panose="020B0604020104020204" pitchFamily="34" charset="0"/>
              </a:rPr>
              <a:t>66% impact believers</a:t>
            </a:r>
            <a:r>
              <a:rPr lang="en-US" sz="2000" dirty="0">
                <a:latin typeface="Abadi" panose="020B0604020104020204" pitchFamily="34" charset="0"/>
              </a:rPr>
              <a:t> translate into </a:t>
            </a:r>
            <a:r>
              <a:rPr lang="en-US" sz="2000" b="1" dirty="0">
                <a:latin typeface="Abadi" panose="020B0604020104020204" pitchFamily="34" charset="0"/>
              </a:rPr>
              <a:t>TVK vote</a:t>
            </a:r>
            <a:r>
              <a:rPr lang="en-US" sz="2000" dirty="0">
                <a:latin typeface="Abadi" panose="020B0604020104020204" pitchFamily="34" charset="0"/>
              </a:rPr>
              <a:t>, not fragmented anti-DMK/AIADMK spill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 pitchFamily="34" charset="0"/>
              </a:rPr>
              <a:t>A majority already believes Vijay will shape this race—</a:t>
            </a:r>
            <a:r>
              <a:rPr lang="en-US" sz="2000" b="1" dirty="0">
                <a:latin typeface="Abadi" panose="020B0604020104020204" pitchFamily="34" charset="0"/>
              </a:rPr>
              <a:t>especially AIADMK voters, non-voters, and ‘Others’</a:t>
            </a:r>
            <a:r>
              <a:rPr lang="en-US" sz="2000" dirty="0">
                <a:latin typeface="Abadi" panose="020B0604020104020204" pitchFamily="34" charset="0"/>
              </a:rPr>
              <a:t>. If we </a:t>
            </a:r>
            <a:r>
              <a:rPr lang="en-US" sz="2000" b="1" dirty="0">
                <a:latin typeface="Abadi" panose="020B0604020104020204" pitchFamily="34" charset="0"/>
              </a:rPr>
              <a:t>convert AIADMK leak zones</a:t>
            </a:r>
            <a:r>
              <a:rPr lang="en-US" sz="2000" dirty="0">
                <a:latin typeface="Abadi" panose="020B0604020104020204" pitchFamily="34" charset="0"/>
              </a:rPr>
              <a:t> and </a:t>
            </a:r>
            <a:r>
              <a:rPr lang="en-US" sz="2000" b="1" dirty="0">
                <a:latin typeface="Abadi" panose="020B0604020104020204" pitchFamily="34" charset="0"/>
              </a:rPr>
              <a:t>turn out abstainers</a:t>
            </a:r>
            <a:r>
              <a:rPr lang="en-US" sz="2000" dirty="0">
                <a:latin typeface="Abadi" panose="020B0604020104020204" pitchFamily="34" charset="0"/>
              </a:rPr>
              <a:t>, </a:t>
            </a:r>
            <a:r>
              <a:rPr lang="en-US" sz="2000" dirty="0" err="1">
                <a:latin typeface="Abadi" panose="020B0604020104020204" pitchFamily="34" charset="0"/>
              </a:rPr>
              <a:t>Viralimalai</a:t>
            </a:r>
            <a:r>
              <a:rPr lang="en-US" sz="2000" dirty="0">
                <a:latin typeface="Abadi" panose="020B0604020104020204" pitchFamily="34" charset="0"/>
              </a:rPr>
              <a:t> might tilt to TVK</a:t>
            </a:r>
            <a:endParaRPr lang="en-IN" sz="20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588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03C66-04B7-7A31-5DDD-648FEACEB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2AA17E-9934-E836-C878-D20158D4B1B9}"/>
              </a:ext>
            </a:extLst>
          </p:cNvPr>
          <p:cNvSpPr txBox="1"/>
          <p:nvPr/>
        </p:nvSpPr>
        <p:spPr>
          <a:xfrm>
            <a:off x="697230" y="4851480"/>
            <a:ext cx="10664189" cy="1922205"/>
          </a:xfrm>
          <a:prstGeom prst="bevel">
            <a:avLst/>
          </a:prstGeom>
          <a:solidFill>
            <a:srgbClr val="A00000">
              <a:alpha val="64000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ANTI INCUMBENCY AND CHANGE SENTIMENT</a:t>
            </a:r>
          </a:p>
        </p:txBody>
      </p:sp>
    </p:spTree>
    <p:extLst>
      <p:ext uri="{BB962C8B-B14F-4D97-AF65-F5344CB8AC3E}">
        <p14:creationId xmlns:p14="http://schemas.microsoft.com/office/powerpoint/2010/main" val="3054332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305E9-B7FD-8B1A-1525-0540A74AB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B1C54D-5369-F318-16C2-45054FA3D649}"/>
              </a:ext>
            </a:extLst>
          </p:cNvPr>
          <p:cNvSpPr txBox="1"/>
          <p:nvPr/>
        </p:nvSpPr>
        <p:spPr>
          <a:xfrm>
            <a:off x="-1" y="13322"/>
            <a:ext cx="10692000" cy="434935"/>
          </a:xfrm>
          <a:prstGeom prst="snip1Rect">
            <a:avLst/>
          </a:prstGeom>
          <a:solidFill>
            <a:srgbClr val="DA0C06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ANTI INCUMBENCY AND CHANGE FACTOR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877049-FC39-D2A6-4F60-E2AC5C5971B5}"/>
              </a:ext>
            </a:extLst>
          </p:cNvPr>
          <p:cNvSpPr txBox="1"/>
          <p:nvPr/>
        </p:nvSpPr>
        <p:spPr>
          <a:xfrm>
            <a:off x="5161881" y="542255"/>
            <a:ext cx="2715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opperplate Gothic Bold" panose="020E0705020206020404" pitchFamily="34" charset="0"/>
              </a:rPr>
              <a:t>CHANGE NEEDED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B8E869-C533-BF3D-44C6-AA066439E6D4}"/>
              </a:ext>
            </a:extLst>
          </p:cNvPr>
          <p:cNvSpPr txBox="1"/>
          <p:nvPr/>
        </p:nvSpPr>
        <p:spPr>
          <a:xfrm rot="16200000">
            <a:off x="-1104991" y="1962837"/>
            <a:ext cx="2818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Copperplate Gothic Bold" panose="020E0705020206020404" pitchFamily="34" charset="0"/>
              </a:rPr>
              <a:t>Satisfaction on government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F5451B-5A68-AE41-0823-E283B00D1A16}"/>
              </a:ext>
            </a:extLst>
          </p:cNvPr>
          <p:cNvCxnSpPr/>
          <p:nvPr/>
        </p:nvCxnSpPr>
        <p:spPr>
          <a:xfrm>
            <a:off x="7679865" y="720634"/>
            <a:ext cx="39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60967C1-21CB-1F11-E87C-143D12481C14}"/>
              </a:ext>
            </a:extLst>
          </p:cNvPr>
          <p:cNvCxnSpPr>
            <a:cxnSpLocks/>
          </p:cNvCxnSpPr>
          <p:nvPr/>
        </p:nvCxnSpPr>
        <p:spPr>
          <a:xfrm rot="5400000">
            <a:off x="451751" y="2286002"/>
            <a:ext cx="39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C84937E-5D8B-2FF1-E951-6967E24A6812}"/>
              </a:ext>
            </a:extLst>
          </p:cNvPr>
          <p:cNvSpPr/>
          <p:nvPr/>
        </p:nvSpPr>
        <p:spPr>
          <a:xfrm>
            <a:off x="32656" y="4463143"/>
            <a:ext cx="12072255" cy="2296886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AC3CEE-951F-D161-7086-D8EEC17D3D57}"/>
              </a:ext>
            </a:extLst>
          </p:cNvPr>
          <p:cNvSpPr txBox="1"/>
          <p:nvPr/>
        </p:nvSpPr>
        <p:spPr>
          <a:xfrm>
            <a:off x="823307" y="4517762"/>
            <a:ext cx="10341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91C8DD7-4E90-FCE1-E85F-BC9C9A821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87089" y="4496518"/>
            <a:ext cx="714449" cy="70889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5CDF5CD-4612-5FBB-FF59-20320C9022A8}"/>
              </a:ext>
            </a:extLst>
          </p:cNvPr>
          <p:cNvSpPr txBox="1"/>
          <p:nvPr/>
        </p:nvSpPr>
        <p:spPr>
          <a:xfrm>
            <a:off x="407624" y="4860308"/>
            <a:ext cx="115448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N" sz="2000" dirty="0">
                <a:latin typeface="Abadi" panose="020B0604020104020204" pitchFamily="34" charset="0"/>
              </a:rPr>
              <a:t>36% of the people are satisfied with Government performance, while 24% are dissatisfied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Abadi" panose="020B0604020104020204" pitchFamily="34" charset="0"/>
              </a:rPr>
              <a:t>Clear change mood:</a:t>
            </a:r>
            <a:r>
              <a:rPr lang="en-US" sz="2000" dirty="0">
                <a:latin typeface="Abadi" panose="020B0604020104020204" pitchFamily="34" charset="0"/>
              </a:rPr>
              <a:t> </a:t>
            </a:r>
            <a:r>
              <a:rPr lang="en-US" sz="2000" b="1" dirty="0">
                <a:latin typeface="Abadi" panose="020B0604020104020204" pitchFamily="34" charset="0"/>
              </a:rPr>
              <a:t>55% overall want a change. </a:t>
            </a:r>
            <a:r>
              <a:rPr lang="en-US" sz="2000" dirty="0">
                <a:latin typeface="Abadi" panose="020B0604020104020204" pitchFamily="34" charset="0"/>
              </a:rPr>
              <a:t>In high-dissatisfaction booths, push </a:t>
            </a:r>
            <a:r>
              <a:rPr lang="en-US" sz="2000" b="1" dirty="0">
                <a:latin typeface="Abadi" panose="020B0604020104020204" pitchFamily="34" charset="0"/>
              </a:rPr>
              <a:t>winnability signals</a:t>
            </a:r>
            <a:r>
              <a:rPr lang="en-US" sz="2000" dirty="0">
                <a:latin typeface="Abadi" panose="020B0604020104020204" pitchFamily="34" charset="0"/>
              </a:rPr>
              <a:t> (candidate strength, booth committees, visible street work) to convert intent → firm vote + turnout.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 pitchFamily="34" charset="0"/>
              </a:rPr>
              <a:t>In the big middle </a:t>
            </a:r>
            <a:r>
              <a:rPr lang="en-US" sz="2000" b="1" dirty="0">
                <a:latin typeface="Abadi" panose="020B0604020104020204" pitchFamily="34" charset="0"/>
              </a:rPr>
              <a:t>“Needs improvement”</a:t>
            </a:r>
            <a:r>
              <a:rPr lang="en-US" sz="2000" dirty="0">
                <a:latin typeface="Abadi" panose="020B0604020104020204" pitchFamily="34" charset="0"/>
              </a:rPr>
              <a:t>, </a:t>
            </a:r>
            <a:r>
              <a:rPr lang="en-US" sz="2000" b="1" dirty="0">
                <a:latin typeface="Abadi" panose="020B0604020104020204" pitchFamily="34" charset="0"/>
              </a:rPr>
              <a:t>61% say yes</a:t>
            </a:r>
            <a:r>
              <a:rPr lang="en-US" sz="2000" dirty="0">
                <a:latin typeface="Abadi" panose="020B0604020104020204" pitchFamily="34" charset="0"/>
              </a:rPr>
              <a:t> and </a:t>
            </a:r>
            <a:r>
              <a:rPr lang="en-US" sz="2000" b="1" dirty="0">
                <a:latin typeface="Abadi" panose="020B0604020104020204" pitchFamily="34" charset="0"/>
              </a:rPr>
              <a:t>24% are unsure</a:t>
            </a:r>
            <a:r>
              <a:rPr lang="en-US" sz="2000" dirty="0">
                <a:latin typeface="Abadi" panose="020B0604020104020204" pitchFamily="34" charset="0"/>
              </a:rPr>
              <a:t> → this is your </a:t>
            </a:r>
            <a:r>
              <a:rPr lang="en-US" sz="2000" b="1" dirty="0">
                <a:latin typeface="Abadi" panose="020B0604020104020204" pitchFamily="34" charset="0"/>
              </a:rPr>
              <a:t>largest persuasion pool</a:t>
            </a:r>
            <a:endParaRPr lang="en-IN" sz="2000" dirty="0">
              <a:latin typeface="Abadi" panose="020B0604020104020204" pitchFamily="34" charset="0"/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5EE798E3-831A-D988-1331-1A07EC3C17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3982094"/>
              </p:ext>
            </p:extLst>
          </p:nvPr>
        </p:nvGraphicFramePr>
        <p:xfrm>
          <a:off x="747104" y="891842"/>
          <a:ext cx="11205410" cy="34858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14441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6D8FB85-FFBF-2E60-B98E-E2ECD748EB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181788"/>
              </p:ext>
            </p:extLst>
          </p:nvPr>
        </p:nvGraphicFramePr>
        <p:xfrm>
          <a:off x="32656" y="502876"/>
          <a:ext cx="11919858" cy="3417361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1986643">
                  <a:extLst>
                    <a:ext uri="{9D8B030D-6E8A-4147-A177-3AD203B41FA5}">
                      <a16:colId xmlns:a16="http://schemas.microsoft.com/office/drawing/2014/main" val="2480888326"/>
                    </a:ext>
                  </a:extLst>
                </a:gridCol>
                <a:gridCol w="1986643">
                  <a:extLst>
                    <a:ext uri="{9D8B030D-6E8A-4147-A177-3AD203B41FA5}">
                      <a16:colId xmlns:a16="http://schemas.microsoft.com/office/drawing/2014/main" val="1866799301"/>
                    </a:ext>
                  </a:extLst>
                </a:gridCol>
                <a:gridCol w="1986643">
                  <a:extLst>
                    <a:ext uri="{9D8B030D-6E8A-4147-A177-3AD203B41FA5}">
                      <a16:colId xmlns:a16="http://schemas.microsoft.com/office/drawing/2014/main" val="3987163347"/>
                    </a:ext>
                  </a:extLst>
                </a:gridCol>
                <a:gridCol w="1986643">
                  <a:extLst>
                    <a:ext uri="{9D8B030D-6E8A-4147-A177-3AD203B41FA5}">
                      <a16:colId xmlns:a16="http://schemas.microsoft.com/office/drawing/2014/main" val="41295402"/>
                    </a:ext>
                  </a:extLst>
                </a:gridCol>
                <a:gridCol w="1986643">
                  <a:extLst>
                    <a:ext uri="{9D8B030D-6E8A-4147-A177-3AD203B41FA5}">
                      <a16:colId xmlns:a16="http://schemas.microsoft.com/office/drawing/2014/main" val="1913795415"/>
                    </a:ext>
                  </a:extLst>
                </a:gridCol>
                <a:gridCol w="1986643">
                  <a:extLst>
                    <a:ext uri="{9D8B030D-6E8A-4147-A177-3AD203B41FA5}">
                      <a16:colId xmlns:a16="http://schemas.microsoft.com/office/drawing/2014/main" val="4286266166"/>
                    </a:ext>
                  </a:extLst>
                </a:gridCol>
              </a:tblGrid>
              <a:tr h="493994">
                <a:tc>
                  <a:txBody>
                    <a:bodyPr/>
                    <a:lstStyle/>
                    <a:p>
                      <a:endParaRPr lang="en-IN" sz="1600" dirty="0">
                        <a:latin typeface="Abadi" panose="020B0604020104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Copperplate Gothic Bold" panose="020E0705020206020404" pitchFamily="34" charset="0"/>
                        </a:rPr>
                        <a:t>M K STALIN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Copperplate Gothic Bold" panose="020E0705020206020404" pitchFamily="34" charset="0"/>
                        </a:rPr>
                        <a:t>EPS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Copperplate Gothic Bold" panose="020E0705020206020404" pitchFamily="34" charset="0"/>
                        </a:rPr>
                        <a:t>VIJAY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Copperplate Gothic Bold" panose="020E0705020206020404" pitchFamily="34" charset="0"/>
                        </a:rPr>
                        <a:t>SEEMAN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Copperplate Gothic Bold" panose="020E0705020206020404" pitchFamily="34" charset="0"/>
                        </a:rPr>
                        <a:t>OTHERS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0602121"/>
                  </a:ext>
                </a:extLst>
              </a:tr>
              <a:tr h="852649">
                <a:tc>
                  <a:txBody>
                    <a:bodyPr/>
                    <a:lstStyle/>
                    <a:p>
                      <a:r>
                        <a:rPr lang="en-IN" sz="1600" dirty="0">
                          <a:solidFill>
                            <a:schemeClr val="bg1"/>
                          </a:solidFill>
                          <a:latin typeface="Copperplate Gothic Bold" panose="020E0705020206020404" pitchFamily="34" charset="0"/>
                        </a:rPr>
                        <a:t>SATISFACTORY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75%</a:t>
                      </a:r>
                    </a:p>
                  </a:txBody>
                  <a:tcPr marL="6350" marR="6350" marT="6350" marB="0" anchor="ctr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2%</a:t>
                      </a:r>
                    </a:p>
                  </a:txBody>
                  <a:tcPr marL="6350" marR="6350" marT="635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16%</a:t>
                      </a:r>
                    </a:p>
                  </a:txBody>
                  <a:tcPr marL="6350" marR="6350" marT="635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1%</a:t>
                      </a:r>
                    </a:p>
                  </a:txBody>
                  <a:tcPr marL="6350" marR="6350" marT="6350" marB="0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6%</a:t>
                      </a:r>
                    </a:p>
                  </a:txBody>
                  <a:tcPr marL="6350" marR="6350" marT="6350" marB="0"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9120880"/>
                  </a:ext>
                </a:extLst>
              </a:tr>
              <a:tr h="1218069">
                <a:tc>
                  <a:txBody>
                    <a:bodyPr/>
                    <a:lstStyle/>
                    <a:p>
                      <a:r>
                        <a:rPr lang="en-IN" sz="1600" dirty="0">
                          <a:solidFill>
                            <a:schemeClr val="bg1"/>
                          </a:solidFill>
                          <a:latin typeface="Copperplate Gothic Bold" panose="020E0705020206020404" pitchFamily="34" charset="0"/>
                        </a:rPr>
                        <a:t>NEEDS IMPROVEMENT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36%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8%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38%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4%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14%</a:t>
                      </a:r>
                    </a:p>
                  </a:txBody>
                  <a:tcPr marL="6350" marR="6350" marT="6350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000279"/>
                  </a:ext>
                </a:extLst>
              </a:tr>
              <a:tr h="852649">
                <a:tc>
                  <a:txBody>
                    <a:bodyPr/>
                    <a:lstStyle/>
                    <a:p>
                      <a:r>
                        <a:rPr lang="en-IN" sz="1600" dirty="0">
                          <a:solidFill>
                            <a:schemeClr val="bg1"/>
                          </a:solidFill>
                          <a:latin typeface="Copperplate Gothic Bold" panose="020E0705020206020404" pitchFamily="34" charset="0"/>
                        </a:rPr>
                        <a:t>UNSATISFACTORY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12%</a:t>
                      </a:r>
                    </a:p>
                  </a:txBody>
                  <a:tcPr marL="6350" marR="6350" marT="6350" marB="0" anchor="ctr">
                    <a:solidFill>
                      <a:srgbClr val="FE837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23%</a:t>
                      </a:r>
                    </a:p>
                  </a:txBody>
                  <a:tcPr marL="6350" marR="6350" marT="6350" marB="0" anchor="ctr">
                    <a:solidFill>
                      <a:srgbClr val="FD574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52%</a:t>
                      </a:r>
                    </a:p>
                  </a:txBody>
                  <a:tcPr marL="6350" marR="6350" marT="6350" marB="0" anchor="ctr">
                    <a:solidFill>
                      <a:srgbClr val="F31A0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3%</a:t>
                      </a:r>
                    </a:p>
                  </a:txBody>
                  <a:tcPr marL="6350" marR="6350" marT="6350" marB="0" anchor="ctr">
                    <a:solidFill>
                      <a:srgbClr val="FFD9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11%</a:t>
                      </a:r>
                    </a:p>
                  </a:txBody>
                  <a:tcPr marL="6350" marR="6350" marT="6350" marB="0" anchor="ctr">
                    <a:solidFill>
                      <a:srgbClr val="FE83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244295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C36A95-2CC1-B7F9-6BF4-70916159CF04}"/>
              </a:ext>
            </a:extLst>
          </p:cNvPr>
          <p:cNvSpPr txBox="1"/>
          <p:nvPr/>
        </p:nvSpPr>
        <p:spPr>
          <a:xfrm>
            <a:off x="-1" y="13322"/>
            <a:ext cx="10692000" cy="434935"/>
          </a:xfrm>
          <a:prstGeom prst="snip1Rect">
            <a:avLst/>
          </a:prstGeom>
          <a:solidFill>
            <a:srgbClr val="DA0C06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ANTI INCUMBENCY AND CM PREFERENCE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C5E8A82-D1C9-08C6-1F2D-B80FEA05FBF9}"/>
              </a:ext>
            </a:extLst>
          </p:cNvPr>
          <p:cNvSpPr/>
          <p:nvPr/>
        </p:nvSpPr>
        <p:spPr>
          <a:xfrm>
            <a:off x="32656" y="4016827"/>
            <a:ext cx="12072255" cy="2743201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1432B1-4FFF-52E4-4A90-1D71515EC582}"/>
              </a:ext>
            </a:extLst>
          </p:cNvPr>
          <p:cNvSpPr txBox="1"/>
          <p:nvPr/>
        </p:nvSpPr>
        <p:spPr>
          <a:xfrm>
            <a:off x="823307" y="4071447"/>
            <a:ext cx="10341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6D892D-B964-26BA-AF03-A93EA4A2C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87089" y="4050203"/>
            <a:ext cx="714449" cy="7088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C8A205B-A382-2782-8981-8A0D116F5254}"/>
              </a:ext>
            </a:extLst>
          </p:cNvPr>
          <p:cNvSpPr txBox="1"/>
          <p:nvPr/>
        </p:nvSpPr>
        <p:spPr>
          <a:xfrm>
            <a:off x="747105" y="4413993"/>
            <a:ext cx="112054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Abadi" panose="020B0604020104020204" pitchFamily="34" charset="0"/>
              </a:rPr>
              <a:t>Among “Needs Improvement” voters – Majority 38% want Vijay, only 36% wan Stalin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Abadi" panose="020B0604020104020204" pitchFamily="34" charset="0"/>
              </a:rPr>
              <a:t>Among “Unsatisfied” voters-  only 12% still support Stalin; most have shifted to Vijay(52%) followed by EPS(23%)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Abadi" panose="020B0604020104020204" pitchFamily="34" charset="0"/>
              </a:rPr>
              <a:t>TVK is clearly gaining from soft and hard dissatisfaction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E143DC-6737-5561-C60F-92A2D80F9083}"/>
              </a:ext>
            </a:extLst>
          </p:cNvPr>
          <p:cNvSpPr txBox="1"/>
          <p:nvPr/>
        </p:nvSpPr>
        <p:spPr>
          <a:xfrm>
            <a:off x="87088" y="5679868"/>
            <a:ext cx="118654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N" sz="2100" dirty="0">
                <a:latin typeface="Abadi" panose="020B0604020104020204" pitchFamily="34" charset="0"/>
              </a:rPr>
              <a:t>TVK is gaining from soft &amp; hard core anti-DMK sentiment. This is where our campaign should focus- people who are disillusioned with DMK but haven’t fully committed to another party yet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59943C-F8C0-B79E-61AA-C6ADE3792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177" y="1904724"/>
            <a:ext cx="10002646" cy="289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039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A68C9-01D5-BCF0-1914-EE94E6888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DF4ADCC-C98A-4878-8802-5B232932F3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235405"/>
              </p:ext>
            </p:extLst>
          </p:nvPr>
        </p:nvGraphicFramePr>
        <p:xfrm>
          <a:off x="32656" y="502876"/>
          <a:ext cx="11919856" cy="3417361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2438401">
                  <a:extLst>
                    <a:ext uri="{9D8B030D-6E8A-4147-A177-3AD203B41FA5}">
                      <a16:colId xmlns:a16="http://schemas.microsoft.com/office/drawing/2014/main" val="2480888326"/>
                    </a:ext>
                  </a:extLst>
                </a:gridCol>
                <a:gridCol w="1896291">
                  <a:extLst>
                    <a:ext uri="{9D8B030D-6E8A-4147-A177-3AD203B41FA5}">
                      <a16:colId xmlns:a16="http://schemas.microsoft.com/office/drawing/2014/main" val="1866799301"/>
                    </a:ext>
                  </a:extLst>
                </a:gridCol>
                <a:gridCol w="1896291">
                  <a:extLst>
                    <a:ext uri="{9D8B030D-6E8A-4147-A177-3AD203B41FA5}">
                      <a16:colId xmlns:a16="http://schemas.microsoft.com/office/drawing/2014/main" val="3987163347"/>
                    </a:ext>
                  </a:extLst>
                </a:gridCol>
                <a:gridCol w="1896291">
                  <a:extLst>
                    <a:ext uri="{9D8B030D-6E8A-4147-A177-3AD203B41FA5}">
                      <a16:colId xmlns:a16="http://schemas.microsoft.com/office/drawing/2014/main" val="41295402"/>
                    </a:ext>
                  </a:extLst>
                </a:gridCol>
                <a:gridCol w="1896291">
                  <a:extLst>
                    <a:ext uri="{9D8B030D-6E8A-4147-A177-3AD203B41FA5}">
                      <a16:colId xmlns:a16="http://schemas.microsoft.com/office/drawing/2014/main" val="1913795415"/>
                    </a:ext>
                  </a:extLst>
                </a:gridCol>
                <a:gridCol w="1896291">
                  <a:extLst>
                    <a:ext uri="{9D8B030D-6E8A-4147-A177-3AD203B41FA5}">
                      <a16:colId xmlns:a16="http://schemas.microsoft.com/office/drawing/2014/main" val="4286266166"/>
                    </a:ext>
                  </a:extLst>
                </a:gridCol>
              </a:tblGrid>
              <a:tr h="493994">
                <a:tc>
                  <a:txBody>
                    <a:bodyPr/>
                    <a:lstStyle/>
                    <a:p>
                      <a:endParaRPr lang="en-IN" sz="1600" dirty="0">
                        <a:latin typeface="Abadi" panose="020B0604020104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Copperplate Gothic Bold" panose="020E0705020206020404" pitchFamily="34" charset="0"/>
                        </a:rPr>
                        <a:t>M K STALIN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Copperplate Gothic Bold" panose="020E0705020206020404" pitchFamily="34" charset="0"/>
                        </a:rPr>
                        <a:t>EPS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Copperplate Gothic Bold" panose="020E0705020206020404" pitchFamily="34" charset="0"/>
                        </a:rPr>
                        <a:t>VIJAY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Copperplate Gothic Bold" panose="020E0705020206020404" pitchFamily="34" charset="0"/>
                        </a:rPr>
                        <a:t>SEEMAN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>
                          <a:latin typeface="Copperplate Gothic Bold" panose="020E0705020206020404" pitchFamily="34" charset="0"/>
                        </a:rPr>
                        <a:t>OTHERS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0602121"/>
                  </a:ext>
                </a:extLst>
              </a:tr>
              <a:tr h="852649">
                <a:tc>
                  <a:txBody>
                    <a:bodyPr/>
                    <a:lstStyle/>
                    <a:p>
                      <a:r>
                        <a:rPr lang="en-IN" sz="1600" dirty="0">
                          <a:solidFill>
                            <a:schemeClr val="bg1"/>
                          </a:solidFill>
                          <a:latin typeface="Copperplate Gothic Bold" panose="020E0705020206020404" pitchFamily="34" charset="0"/>
                        </a:rPr>
                        <a:t>SATISFACTORY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64%</a:t>
                      </a:r>
                    </a:p>
                  </a:txBody>
                  <a:tcPr marL="6350" marR="6350" marT="6350" marB="0" anchor="ctr">
                    <a:solidFill>
                      <a:srgbClr val="205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13%</a:t>
                      </a:r>
                    </a:p>
                  </a:txBody>
                  <a:tcPr marL="6350" marR="6350" marT="6350" marB="0" anchor="ctr">
                    <a:solidFill>
                      <a:srgbClr val="A0D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18%</a:t>
                      </a:r>
                    </a:p>
                  </a:txBody>
                  <a:tcPr marL="6350" marR="6350" marT="6350" marB="0" anchor="ctr">
                    <a:solidFill>
                      <a:srgbClr val="50803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0%</a:t>
                      </a:r>
                    </a:p>
                  </a:txBody>
                  <a:tcPr marL="6350" marR="6350" marT="6350" marB="0" anchor="ctr">
                    <a:solidFill>
                      <a:srgbClr val="A0D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5%</a:t>
                      </a:r>
                    </a:p>
                  </a:txBody>
                  <a:tcPr marL="6350" marR="6350" marT="6350" marB="0" anchor="ctr">
                    <a:solidFill>
                      <a:srgbClr val="80B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9120880"/>
                  </a:ext>
                </a:extLst>
              </a:tr>
              <a:tr h="1218069">
                <a:tc>
                  <a:txBody>
                    <a:bodyPr/>
                    <a:lstStyle/>
                    <a:p>
                      <a:r>
                        <a:rPr lang="en-IN" sz="1600" dirty="0">
                          <a:solidFill>
                            <a:schemeClr val="bg1"/>
                          </a:solidFill>
                          <a:latin typeface="Copperplate Gothic Bold" panose="020E0705020206020404" pitchFamily="34" charset="0"/>
                        </a:rPr>
                        <a:t>NEEDS IMPROVEMENT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25%</a:t>
                      </a:r>
                    </a:p>
                  </a:txBody>
                  <a:tcPr marL="6350" marR="6350" marT="6350" marB="0" anchor="ctr">
                    <a:solidFill>
                      <a:srgbClr val="E2B13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27%</a:t>
                      </a:r>
                    </a:p>
                  </a:txBody>
                  <a:tcPr marL="6350" marR="6350" marT="6350" marB="0" anchor="ctr">
                    <a:solidFill>
                      <a:srgbClr val="F4D8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</a:rPr>
                        <a:t>37%</a:t>
                      </a:r>
                    </a:p>
                  </a:txBody>
                  <a:tcPr marL="6350" marR="6350" marT="6350" marB="0" anchor="ctr">
                    <a:solidFill>
                      <a:srgbClr val="FCB51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2%</a:t>
                      </a:r>
                    </a:p>
                  </a:txBody>
                  <a:tcPr marL="6350" marR="6350" marT="6350" marB="0" anchor="ctr">
                    <a:solidFill>
                      <a:srgbClr val="F4D8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10%</a:t>
                      </a:r>
                    </a:p>
                  </a:txBody>
                  <a:tcPr marL="6350" marR="6350" marT="6350" marB="0" anchor="ctr">
                    <a:solidFill>
                      <a:srgbClr val="F7CB1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000279"/>
                  </a:ext>
                </a:extLst>
              </a:tr>
              <a:tr h="852649">
                <a:tc>
                  <a:txBody>
                    <a:bodyPr/>
                    <a:lstStyle/>
                    <a:p>
                      <a:r>
                        <a:rPr lang="en-IN" sz="1600" dirty="0">
                          <a:solidFill>
                            <a:schemeClr val="bg1"/>
                          </a:solidFill>
                          <a:latin typeface="Copperplate Gothic Bold" panose="020E0705020206020404" pitchFamily="34" charset="0"/>
                        </a:rPr>
                        <a:t>UNSATISFACTORY</a:t>
                      </a: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11%</a:t>
                      </a:r>
                    </a:p>
                  </a:txBody>
                  <a:tcPr marL="6350" marR="6350" marT="6350" marB="0" anchor="ctr">
                    <a:solidFill>
                      <a:srgbClr val="E8373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47%</a:t>
                      </a:r>
                    </a:p>
                  </a:txBody>
                  <a:tcPr marL="6350" marR="6350" marT="6350" marB="0" anchor="ctr">
                    <a:solidFill>
                      <a:srgbClr val="95070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Abadi" panose="020B0604020104020204" pitchFamily="34" charset="0"/>
                        </a:rPr>
                        <a:t>28%</a:t>
                      </a:r>
                    </a:p>
                  </a:txBody>
                  <a:tcPr marL="6350" marR="6350" marT="6350" marB="0" anchor="ctr">
                    <a:solidFill>
                      <a:srgbClr val="E3090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8%</a:t>
                      </a:r>
                    </a:p>
                  </a:txBody>
                  <a:tcPr marL="6350" marR="6350" marT="6350" marB="0" anchor="ctr">
                    <a:solidFill>
                      <a:srgbClr val="EA5E5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badi" panose="020B0604020104020204" pitchFamily="34" charset="0"/>
                        </a:rPr>
                        <a:t>6%</a:t>
                      </a:r>
                    </a:p>
                  </a:txBody>
                  <a:tcPr marL="6350" marR="6350" marT="6350" marB="0" anchor="ctr">
                    <a:solidFill>
                      <a:srgbClr val="EA5E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244295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4AB27A2-F668-6BF7-2CC5-1A2C9E35436E}"/>
              </a:ext>
            </a:extLst>
          </p:cNvPr>
          <p:cNvSpPr txBox="1"/>
          <p:nvPr/>
        </p:nvSpPr>
        <p:spPr>
          <a:xfrm>
            <a:off x="-1" y="13322"/>
            <a:ext cx="10692000" cy="434935"/>
          </a:xfrm>
          <a:prstGeom prst="snip1Rect">
            <a:avLst/>
          </a:prstGeom>
          <a:solidFill>
            <a:srgbClr val="DA0C06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ANTI INCUMBENCY AND CM PREFERENCE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4DE60E6-4784-284D-DD58-3F8FEC3FAD6C}"/>
              </a:ext>
            </a:extLst>
          </p:cNvPr>
          <p:cNvSpPr/>
          <p:nvPr/>
        </p:nvSpPr>
        <p:spPr>
          <a:xfrm>
            <a:off x="32656" y="4016827"/>
            <a:ext cx="12072255" cy="2743201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E6A88C-1BA4-F2F2-7556-D0481C929145}"/>
              </a:ext>
            </a:extLst>
          </p:cNvPr>
          <p:cNvSpPr txBox="1"/>
          <p:nvPr/>
        </p:nvSpPr>
        <p:spPr>
          <a:xfrm>
            <a:off x="823307" y="4071447"/>
            <a:ext cx="10341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BB10D7-DF62-358A-78E3-1F1400BB5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87089" y="4050203"/>
            <a:ext cx="714449" cy="7088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0C235F-94F0-7B6C-6BFD-272FDA88D267}"/>
              </a:ext>
            </a:extLst>
          </p:cNvPr>
          <p:cNvSpPr txBox="1"/>
          <p:nvPr/>
        </p:nvSpPr>
        <p:spPr>
          <a:xfrm>
            <a:off x="286439" y="4368273"/>
            <a:ext cx="116660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 pitchFamily="34" charset="0"/>
              </a:rPr>
              <a:t>Hard anger skews to AIADMK; soft anger skews to TVK. Intense anti-incumbency currently defaults more to AIADMK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Abadi" panose="020B0604020104020204" pitchFamily="34" charset="0"/>
              </a:rPr>
              <a:t>Vijay climbs </a:t>
            </a:r>
            <a:r>
              <a:rPr lang="en-IN" sz="2000" b="1" dirty="0">
                <a:latin typeface="Abadi" panose="020B0604020104020204" pitchFamily="34" charset="0"/>
              </a:rPr>
              <a:t>18% → 37% → 28%</a:t>
            </a:r>
            <a:r>
              <a:rPr lang="en-IN" sz="2000" dirty="0">
                <a:latin typeface="Abadi" panose="020B0604020104020204" pitchFamily="34" charset="0"/>
              </a:rPr>
              <a:t> (Satisfied → Needs improvement → Unsatisfied): </a:t>
            </a:r>
            <a:r>
              <a:rPr lang="en-IN" sz="2000" b="1" dirty="0">
                <a:latin typeface="Abadi" panose="020B0604020104020204" pitchFamily="34" charset="0"/>
              </a:rPr>
              <a:t>peak in the middle</a:t>
            </a:r>
            <a:r>
              <a:rPr lang="en-IN" sz="2000" dirty="0">
                <a:latin typeface="Abadi" panose="020B0604020104020204" pitchFamily="34" charset="0"/>
              </a:rPr>
              <a:t>.</a:t>
            </a:r>
            <a:br>
              <a:rPr lang="en-IN" sz="2000" dirty="0">
                <a:latin typeface="Abadi" panose="020B0604020104020204" pitchFamily="34" charset="0"/>
              </a:rPr>
            </a:br>
            <a:r>
              <a:rPr lang="en-IN" sz="2000" dirty="0">
                <a:latin typeface="Abadi" panose="020B0604020104020204" pitchFamily="34" charset="0"/>
              </a:rPr>
              <a:t>EPS climbs </a:t>
            </a:r>
            <a:r>
              <a:rPr lang="en-IN" sz="2000" b="1" dirty="0">
                <a:latin typeface="Abadi" panose="020B0604020104020204" pitchFamily="34" charset="0"/>
              </a:rPr>
              <a:t>13% → 27% → 47%</a:t>
            </a:r>
            <a:r>
              <a:rPr lang="en-IN" sz="2000" dirty="0">
                <a:latin typeface="Abadi" panose="020B0604020104020204" pitchFamily="34" charset="0"/>
              </a:rPr>
              <a:t>: strongest in hard-anger pockets.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badi" panose="020B0604020104020204" pitchFamily="34" charset="0"/>
              </a:rPr>
              <a:t>In </a:t>
            </a:r>
            <a:r>
              <a:rPr lang="en-US" sz="2000" b="1" dirty="0">
                <a:latin typeface="Abadi" panose="020B0604020104020204" pitchFamily="34" charset="0"/>
              </a:rPr>
              <a:t>“Needs Improvement”</a:t>
            </a:r>
            <a:r>
              <a:rPr lang="en-US" sz="2000" dirty="0">
                <a:latin typeface="Abadi" panose="020B0604020104020204" pitchFamily="34" charset="0"/>
              </a:rPr>
              <a:t>, </a:t>
            </a:r>
            <a:r>
              <a:rPr lang="en-US" sz="2000" b="1" dirty="0">
                <a:latin typeface="Abadi" panose="020B0604020104020204" pitchFamily="34" charset="0"/>
              </a:rPr>
              <a:t>Vijay leads at 37%</a:t>
            </a:r>
            <a:r>
              <a:rPr lang="en-US" sz="2000" dirty="0">
                <a:latin typeface="Abadi" panose="020B0604020104020204" pitchFamily="34" charset="0"/>
              </a:rPr>
              <a:t> vs </a:t>
            </a:r>
            <a:r>
              <a:rPr lang="en-US" sz="2000" b="1" dirty="0">
                <a:latin typeface="Abadi" panose="020B0604020104020204" pitchFamily="34" charset="0"/>
              </a:rPr>
              <a:t>EPS 27%</a:t>
            </a:r>
            <a:r>
              <a:rPr lang="en-US" sz="2000" dirty="0">
                <a:latin typeface="Abadi" panose="020B0604020104020204" pitchFamily="34" charset="0"/>
              </a:rPr>
              <a:t> and </a:t>
            </a:r>
            <a:r>
              <a:rPr lang="en-US" sz="2000" b="1" dirty="0">
                <a:latin typeface="Abadi" panose="020B0604020104020204" pitchFamily="34" charset="0"/>
              </a:rPr>
              <a:t>Stalin 25%</a:t>
            </a:r>
            <a:r>
              <a:rPr lang="en-US" sz="2000" dirty="0">
                <a:latin typeface="Abadi" panose="020B0604020104020204" pitchFamily="34" charset="0"/>
              </a:rPr>
              <a:t>. This bloc decides the seat— our biggest conversion pool</a:t>
            </a:r>
            <a:endParaRPr lang="en-IN" sz="19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7211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153A739-4592-BD72-EC0E-04D7489115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6107015"/>
              </p:ext>
            </p:extLst>
          </p:nvPr>
        </p:nvGraphicFramePr>
        <p:xfrm>
          <a:off x="108856" y="493623"/>
          <a:ext cx="11941630" cy="33239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2FFF533-77A7-90FE-FB63-9849C4C29875}"/>
              </a:ext>
            </a:extLst>
          </p:cNvPr>
          <p:cNvSpPr txBox="1"/>
          <p:nvPr/>
        </p:nvSpPr>
        <p:spPr>
          <a:xfrm>
            <a:off x="-1" y="13322"/>
            <a:ext cx="10692000" cy="434935"/>
          </a:xfrm>
          <a:prstGeom prst="snip1Rect">
            <a:avLst/>
          </a:prstGeom>
          <a:solidFill>
            <a:srgbClr val="DA0C06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ANTI INCUMBENCY &amp; PERCEIVED WINNER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157550-2A08-285F-2BE6-39090CF1B769}"/>
              </a:ext>
            </a:extLst>
          </p:cNvPr>
          <p:cNvSpPr txBox="1"/>
          <p:nvPr/>
        </p:nvSpPr>
        <p:spPr>
          <a:xfrm>
            <a:off x="4738008" y="3686294"/>
            <a:ext cx="2715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opperplate Gothic Bold" panose="020E0705020206020404" pitchFamily="34" charset="0"/>
              </a:rPr>
              <a:t>CHANGE NEEDED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B2146A9-8E51-CD2B-AA97-1DA80CAD623C}"/>
              </a:ext>
            </a:extLst>
          </p:cNvPr>
          <p:cNvCxnSpPr/>
          <p:nvPr/>
        </p:nvCxnSpPr>
        <p:spPr>
          <a:xfrm>
            <a:off x="7136249" y="3870960"/>
            <a:ext cx="39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657C878-BF36-FA56-091B-F0DF78B30E95}"/>
              </a:ext>
            </a:extLst>
          </p:cNvPr>
          <p:cNvSpPr/>
          <p:nvPr/>
        </p:nvSpPr>
        <p:spPr>
          <a:xfrm>
            <a:off x="32656" y="4055626"/>
            <a:ext cx="12072255" cy="2704403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4CE205-DC17-EAB1-57ED-A238E7B7F410}"/>
              </a:ext>
            </a:extLst>
          </p:cNvPr>
          <p:cNvSpPr txBox="1"/>
          <p:nvPr/>
        </p:nvSpPr>
        <p:spPr>
          <a:xfrm>
            <a:off x="996041" y="4059916"/>
            <a:ext cx="10341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08C0768-DA57-1C7D-C749-53077AD71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87089" y="4103521"/>
            <a:ext cx="714449" cy="70889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98E4BE4-C57F-6D88-4148-65D9984CC472}"/>
              </a:ext>
            </a:extLst>
          </p:cNvPr>
          <p:cNvSpPr txBox="1"/>
          <p:nvPr/>
        </p:nvSpPr>
        <p:spPr>
          <a:xfrm>
            <a:off x="253388" y="4357388"/>
            <a:ext cx="118515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N" sz="2100" dirty="0">
                <a:latin typeface="Abadi" panose="020B0604020104020204" pitchFamily="34" charset="0"/>
              </a:rPr>
              <a:t>55% wants a change in government while 24% don’t want and 21% are not sure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badi" panose="020B0604020104020204" pitchFamily="34" charset="0"/>
              </a:rPr>
              <a:t>Among voters who </a:t>
            </a:r>
            <a:r>
              <a:rPr lang="en-US" sz="2100" b="1" dirty="0">
                <a:latin typeface="Abadi" panose="020B0604020104020204" pitchFamily="34" charset="0"/>
              </a:rPr>
              <a:t>want change</a:t>
            </a:r>
            <a:r>
              <a:rPr lang="en-US" sz="2100" dirty="0">
                <a:latin typeface="Abadi" panose="020B0604020104020204" pitchFamily="34" charset="0"/>
              </a:rPr>
              <a:t>, belief is </a:t>
            </a:r>
            <a:r>
              <a:rPr lang="en-US" sz="2100" b="1" dirty="0">
                <a:latin typeface="Abadi" panose="020B0604020104020204" pitchFamily="34" charset="0"/>
              </a:rPr>
              <a:t>AIADMK 42% &gt; TVK 28% &gt; DMK 20%</a:t>
            </a:r>
            <a:r>
              <a:rPr lang="en-US" sz="2100" dirty="0">
                <a:latin typeface="Abadi" panose="020B0604020104020204" pitchFamily="34" charset="0"/>
              </a:rPr>
              <a:t>. TVK </a:t>
            </a:r>
            <a:r>
              <a:rPr lang="en-US" sz="2100" b="1" dirty="0">
                <a:latin typeface="Abadi" panose="020B0604020104020204" pitchFamily="34" charset="0"/>
              </a:rPr>
              <a:t>#2 vehicle of change</a:t>
            </a:r>
            <a:r>
              <a:rPr lang="en-US" sz="2100" dirty="0">
                <a:latin typeface="Abadi" panose="020B0604020104020204" pitchFamily="34" charset="0"/>
              </a:rPr>
              <a:t>, ~</a:t>
            </a:r>
            <a:r>
              <a:rPr lang="en-US" sz="2100" b="1" dirty="0">
                <a:latin typeface="Abadi" panose="020B0604020104020204" pitchFamily="34" charset="0"/>
              </a:rPr>
              <a:t>14 pts</a:t>
            </a:r>
            <a:r>
              <a:rPr lang="en-US" sz="2100" dirty="0">
                <a:latin typeface="Abadi" panose="020B0604020104020204" pitchFamily="34" charset="0"/>
              </a:rPr>
              <a:t> behind AIADMK—closeable with hard winnability proof.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badi" panose="020B0604020104020204" pitchFamily="34" charset="0"/>
              </a:rPr>
              <a:t>TVK edges DMK and trails AIADMK by only </a:t>
            </a:r>
            <a:r>
              <a:rPr lang="en-US" sz="2100" b="1" dirty="0">
                <a:latin typeface="Abadi" panose="020B0604020104020204" pitchFamily="34" charset="0"/>
              </a:rPr>
              <a:t>7 pts in the not sure block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100" dirty="0" err="1">
                <a:latin typeface="Abadi" panose="020B0604020104020204" pitchFamily="34" charset="0"/>
              </a:rPr>
              <a:t>Viralimalai</a:t>
            </a:r>
            <a:r>
              <a:rPr lang="en-US" sz="2100" dirty="0">
                <a:latin typeface="Abadi" panose="020B0604020104020204" pitchFamily="34" charset="0"/>
              </a:rPr>
              <a:t> is winnable if we </a:t>
            </a:r>
            <a:r>
              <a:rPr lang="en-US" sz="2100" b="1" dirty="0">
                <a:latin typeface="Abadi" panose="020B0604020104020204" pitchFamily="34" charset="0"/>
              </a:rPr>
              <a:t>prove winnability to the change bloc</a:t>
            </a:r>
            <a:r>
              <a:rPr lang="en-US" sz="2100" dirty="0">
                <a:latin typeface="Abadi" panose="020B0604020104020204" pitchFamily="34" charset="0"/>
              </a:rPr>
              <a:t> (now leaning AIADMK) and </a:t>
            </a:r>
            <a:r>
              <a:rPr lang="en-US" sz="2100" b="1" dirty="0">
                <a:latin typeface="Abadi" panose="020B0604020104020204" pitchFamily="34" charset="0"/>
              </a:rPr>
              <a:t>convert the ‘Not sure’ fence-sitters</a:t>
            </a:r>
            <a:r>
              <a:rPr lang="en-US" sz="2100" dirty="0">
                <a:latin typeface="Abadi" panose="020B0604020104020204" pitchFamily="34" charset="0"/>
              </a:rPr>
              <a:t>, instead of chasing satisfied DMK voters</a:t>
            </a:r>
            <a:endParaRPr lang="en-IN" sz="21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973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41C1B2D-1FE3-84FB-9DAF-00F17F651705}"/>
              </a:ext>
            </a:extLst>
          </p:cNvPr>
          <p:cNvSpPr/>
          <p:nvPr/>
        </p:nvSpPr>
        <p:spPr>
          <a:xfrm>
            <a:off x="119745" y="435428"/>
            <a:ext cx="11919859" cy="5812972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DF9DDD-428F-A42A-2934-AA12B6D19D92}"/>
              </a:ext>
            </a:extLst>
          </p:cNvPr>
          <p:cNvSpPr txBox="1"/>
          <p:nvPr/>
        </p:nvSpPr>
        <p:spPr>
          <a:xfrm>
            <a:off x="1393377" y="622913"/>
            <a:ext cx="103414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opperplate Gothic Bold" panose="020E0705020206020404" pitchFamily="34" charset="0"/>
              </a:rPr>
              <a:t>TVK TAKE AWAY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5A1DC8-6F6D-ED2E-71E2-5670D31CC973}"/>
              </a:ext>
            </a:extLst>
          </p:cNvPr>
          <p:cNvSpPr txBox="1"/>
          <p:nvPr/>
        </p:nvSpPr>
        <p:spPr>
          <a:xfrm>
            <a:off x="366108" y="1856838"/>
            <a:ext cx="1120541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IN" sz="2800" dirty="0">
                <a:latin typeface="Abadi" panose="020B0604020104020204" pitchFamily="34" charset="0"/>
              </a:rPr>
              <a:t>The Anti Incumbency Index is 40% (% voters rating DMK as unsatisfactory 24%+ voters wanting change 55%)/2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IN" sz="2800" dirty="0">
              <a:latin typeface="Abadi" panose="020B0604020104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IN" sz="2800" dirty="0">
                <a:latin typeface="Abadi" panose="020B0604020104020204" pitchFamily="34" charset="0"/>
              </a:rPr>
              <a:t>Swing Conversion Rate for TVK is 28% (% of govt. dissatisfied voters choosing Vijay)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IN" sz="2800" dirty="0">
              <a:latin typeface="Abadi" panose="020B0604020104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IN" sz="2800" dirty="0">
                <a:latin typeface="Abadi" panose="020B0604020104020204" pitchFamily="34" charset="0"/>
              </a:rPr>
              <a:t>Gap Between Change Sentiment &amp; Belief in change: The perception Gap that TVK must target is 24% (Voters wanting change(20%) + Voters who are not sure(28%))/2, but still believe DMK will win) </a:t>
            </a:r>
          </a:p>
        </p:txBody>
      </p:sp>
      <p:pic>
        <p:nvPicPr>
          <p:cNvPr id="9" name="Picture 8" descr="A blue and pink brain&#10;&#10;AI-generated content may be incorrect.">
            <a:extLst>
              <a:ext uri="{FF2B5EF4-FFF2-40B4-BE49-F238E27FC236}">
                <a16:creationId xmlns:a16="http://schemas.microsoft.com/office/drawing/2014/main" id="{EFCB1384-E29A-5AEA-60E5-A8AB51F47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5" y="234541"/>
            <a:ext cx="1540329" cy="154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189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9CE356-0C1E-C297-7DD7-D6E457063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tanding in front of a microphone with his hand raised&#10;&#10;AI-generated content may be incorrect.">
            <a:extLst>
              <a:ext uri="{FF2B5EF4-FFF2-40B4-BE49-F238E27FC236}">
                <a16:creationId xmlns:a16="http://schemas.microsoft.com/office/drawing/2014/main" id="{F892A8DF-6E5C-D28E-256E-6E04D3DD7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6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16C718-BE7D-EAFA-C650-99BC58E512CC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opperplate Gothic Bold" panose="020E0705020206020404" pitchFamily="34" charset="0"/>
              </a:rPr>
              <a:t>VIRALIMALAI REPORT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3041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FC670-FA27-C4D4-CBF6-353ADD38D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A486CC-A72A-C88D-B071-570BB8467469}"/>
              </a:ext>
            </a:extLst>
          </p:cNvPr>
          <p:cNvSpPr txBox="1"/>
          <p:nvPr/>
        </p:nvSpPr>
        <p:spPr>
          <a:xfrm>
            <a:off x="3006634" y="5749305"/>
            <a:ext cx="8724900" cy="1022449"/>
          </a:xfrm>
          <a:prstGeom prst="bevel">
            <a:avLst/>
          </a:prstGeom>
          <a:solidFill>
            <a:srgbClr val="A00000">
              <a:alpha val="64000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IN" sz="44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TVK SPECIFIC INSIGHTS</a:t>
            </a:r>
          </a:p>
        </p:txBody>
      </p:sp>
      <p:pic>
        <p:nvPicPr>
          <p:cNvPr id="4" name="Picture 3" descr="A person in a white shirt giving thumbs up&#10;&#10;AI-generated content may be incorrect.">
            <a:extLst>
              <a:ext uri="{FF2B5EF4-FFF2-40B4-BE49-F238E27FC236}">
                <a16:creationId xmlns:a16="http://schemas.microsoft.com/office/drawing/2014/main" id="{473160D8-8E57-955E-D554-2136824E8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5680" y="0"/>
            <a:ext cx="35593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767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ith his hands together in front of him&#10;&#10;AI-generated content may be incorrect.">
            <a:extLst>
              <a:ext uri="{FF2B5EF4-FFF2-40B4-BE49-F238E27FC236}">
                <a16:creationId xmlns:a16="http://schemas.microsoft.com/office/drawing/2014/main" id="{747715BE-4BAD-8A8C-FAF3-F5F99DB4B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136" y="-185057"/>
            <a:ext cx="5059758" cy="6858000"/>
          </a:xfrm>
          <a:prstGeom prst="rect">
            <a:avLst/>
          </a:prstGeom>
        </p:spPr>
      </p:pic>
      <p:pic>
        <p:nvPicPr>
          <p:cNvPr id="5" name="Picture 4" descr="A person in a white shirt&#10;&#10;AI-generated content may be incorrect.">
            <a:extLst>
              <a:ext uri="{FF2B5EF4-FFF2-40B4-BE49-F238E27FC236}">
                <a16:creationId xmlns:a16="http://schemas.microsoft.com/office/drawing/2014/main" id="{5665AF49-0037-BD61-38B4-714293AEA1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029" y="-185057"/>
            <a:ext cx="68864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631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in a white shirt giving a thumbs up&#10;&#10;AI-generated content may be incorrect.">
            <a:extLst>
              <a:ext uri="{FF2B5EF4-FFF2-40B4-BE49-F238E27FC236}">
                <a16:creationId xmlns:a16="http://schemas.microsoft.com/office/drawing/2014/main" id="{4F68C8EF-38AD-913F-FE14-0FC04BDD58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5274" y="-87085"/>
            <a:ext cx="5512947" cy="6858000"/>
          </a:xfrm>
          <a:prstGeom prst="rect">
            <a:avLst/>
          </a:prstGeom>
        </p:spPr>
      </p:pic>
      <p:pic>
        <p:nvPicPr>
          <p:cNvPr id="9" name="Picture 8" descr="A person with a red and yellow scarf waving&#10;&#10;AI-generated content may be incorrect.">
            <a:extLst>
              <a:ext uri="{FF2B5EF4-FFF2-40B4-BE49-F238E27FC236}">
                <a16:creationId xmlns:a16="http://schemas.microsoft.com/office/drawing/2014/main" id="{7A79B6B1-B263-2C4A-70DB-D88F14430D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652" y="-174171"/>
            <a:ext cx="67877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8242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ith his hands together in front of him&#10;&#10;AI-generated content may be incorrect.">
            <a:extLst>
              <a:ext uri="{FF2B5EF4-FFF2-40B4-BE49-F238E27FC236}">
                <a16:creationId xmlns:a16="http://schemas.microsoft.com/office/drawing/2014/main" id="{D7AEF227-E64C-DC96-404B-2BCD1440F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260" y="1258304"/>
            <a:ext cx="2690967" cy="3647341"/>
          </a:xfrm>
          <a:prstGeom prst="rect">
            <a:avLst/>
          </a:prstGeom>
        </p:spPr>
      </p:pic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5064F84-AEF4-E3AA-ECE8-2FBF5D9AD7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3173824"/>
              </p:ext>
            </p:extLst>
          </p:nvPr>
        </p:nvGraphicFramePr>
        <p:xfrm>
          <a:off x="-1326243" y="398199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BD45D8D-7DB8-3868-6826-FEEE7A4571A3}"/>
              </a:ext>
            </a:extLst>
          </p:cNvPr>
          <p:cNvSpPr txBox="1"/>
          <p:nvPr/>
        </p:nvSpPr>
        <p:spPr>
          <a:xfrm>
            <a:off x="32658" y="31451"/>
            <a:ext cx="7434942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TVK PERFORMANCE RATING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AB137-3C12-B0C1-BEE1-69EFDA297005}"/>
              </a:ext>
            </a:extLst>
          </p:cNvPr>
          <p:cNvSpPr/>
          <p:nvPr/>
        </p:nvSpPr>
        <p:spPr>
          <a:xfrm>
            <a:off x="5292091" y="996587"/>
            <a:ext cx="6769280" cy="3129643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35664E-94E5-A6B8-5796-3A29DEA6C5BD}"/>
              </a:ext>
            </a:extLst>
          </p:cNvPr>
          <p:cNvSpPr txBox="1"/>
          <p:nvPr/>
        </p:nvSpPr>
        <p:spPr>
          <a:xfrm>
            <a:off x="5935148" y="1020489"/>
            <a:ext cx="532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1E5FFC-AA7B-2C3E-6514-5B0802D5F5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5817683" y="1066152"/>
            <a:ext cx="714449" cy="7088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7DD0369-7496-C995-8D18-E5E5CBBC3CFF}"/>
              </a:ext>
            </a:extLst>
          </p:cNvPr>
          <p:cNvSpPr txBox="1"/>
          <p:nvPr/>
        </p:nvSpPr>
        <p:spPr>
          <a:xfrm>
            <a:off x="5195097" y="1874880"/>
            <a:ext cx="66376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N" sz="2400" dirty="0">
                <a:latin typeface="Abadi" panose="020B0604020104020204" pitchFamily="34" charset="0"/>
              </a:rPr>
              <a:t>67% of voters are Neutral-Positive. This means people are open to your growth(especially the 37% of them who said needs more momentum).</a:t>
            </a:r>
          </a:p>
        </p:txBody>
      </p:sp>
    </p:spTree>
    <p:extLst>
      <p:ext uri="{BB962C8B-B14F-4D97-AF65-F5344CB8AC3E}">
        <p14:creationId xmlns:p14="http://schemas.microsoft.com/office/powerpoint/2010/main" val="22118215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7419B2-0965-E096-B6EC-8B25B558FC23}"/>
              </a:ext>
            </a:extLst>
          </p:cNvPr>
          <p:cNvSpPr txBox="1"/>
          <p:nvPr/>
        </p:nvSpPr>
        <p:spPr>
          <a:xfrm>
            <a:off x="32658" y="31451"/>
            <a:ext cx="7434942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VIJAY’s ROLE IN SOCIAL ISSUES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393D45E-0849-D91B-4CC2-0732D92BDA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0750720"/>
              </p:ext>
            </p:extLst>
          </p:nvPr>
        </p:nvGraphicFramePr>
        <p:xfrm>
          <a:off x="32658" y="872066"/>
          <a:ext cx="642257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D548D78-85A7-478A-9AF7-094A4C6E639F}"/>
              </a:ext>
            </a:extLst>
          </p:cNvPr>
          <p:cNvSpPr/>
          <p:nvPr/>
        </p:nvSpPr>
        <p:spPr>
          <a:xfrm>
            <a:off x="6455229" y="642257"/>
            <a:ext cx="5606142" cy="6066149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97145B-CAB9-B828-B8D7-20534B628E20}"/>
              </a:ext>
            </a:extLst>
          </p:cNvPr>
          <p:cNvSpPr txBox="1"/>
          <p:nvPr/>
        </p:nvSpPr>
        <p:spPr>
          <a:xfrm>
            <a:off x="6735883" y="754840"/>
            <a:ext cx="532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E6D94D-FCFF-6738-CA90-8ECAF8DE4B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6999194" y="719162"/>
            <a:ext cx="714449" cy="7088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98529C-5E83-1BE5-17B2-D883DC2EEE9E}"/>
              </a:ext>
            </a:extLst>
          </p:cNvPr>
          <p:cNvSpPr txBox="1"/>
          <p:nvPr/>
        </p:nvSpPr>
        <p:spPr>
          <a:xfrm>
            <a:off x="6455228" y="1520550"/>
            <a:ext cx="560614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Abadi" panose="020B0604020104020204" pitchFamily="34" charset="0"/>
              </a:rPr>
              <a:t>67% of voters notice TVK but expect more(Mainly the 30% who said Inadequate)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Abadi" panose="020B0604020104020204" pitchFamily="34" charset="0"/>
              </a:rPr>
              <a:t>While only 33% of them says TVK is irrelevant. Opportunity to scale image</a:t>
            </a:r>
          </a:p>
        </p:txBody>
      </p:sp>
    </p:spTree>
    <p:extLst>
      <p:ext uri="{BB962C8B-B14F-4D97-AF65-F5344CB8AC3E}">
        <p14:creationId xmlns:p14="http://schemas.microsoft.com/office/powerpoint/2010/main" val="38588714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E1E65E-A42F-544B-4515-5E89B8BBA2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9498FEF-8957-A546-A1A3-B585FCA783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6168073"/>
              </p:ext>
            </p:extLst>
          </p:nvPr>
        </p:nvGraphicFramePr>
        <p:xfrm>
          <a:off x="369334" y="719667"/>
          <a:ext cx="11583180" cy="3852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B69E6A0-308C-93EF-E7E3-8D0AAAE92AF4}"/>
              </a:ext>
            </a:extLst>
          </p:cNvPr>
          <p:cNvSpPr txBox="1"/>
          <p:nvPr/>
        </p:nvSpPr>
        <p:spPr>
          <a:xfrm>
            <a:off x="4822372" y="720877"/>
            <a:ext cx="3592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opperplate Gothic Bold" panose="020E0705020206020404" pitchFamily="34" charset="0"/>
              </a:rPr>
              <a:t>VOTER SHIFT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A65D72-2E05-10B5-C1CF-077D6E1231AF}"/>
              </a:ext>
            </a:extLst>
          </p:cNvPr>
          <p:cNvSpPr txBox="1"/>
          <p:nvPr/>
        </p:nvSpPr>
        <p:spPr>
          <a:xfrm rot="16200000">
            <a:off x="-1409643" y="2406740"/>
            <a:ext cx="3221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Copperplate Gothic Bold" panose="020E0705020206020404" pitchFamily="34" charset="0"/>
              </a:rPr>
              <a:t>2026 Party Preferred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98D0DFD-D52C-E65F-D9D7-B1A627BEFB44}"/>
              </a:ext>
            </a:extLst>
          </p:cNvPr>
          <p:cNvCxnSpPr/>
          <p:nvPr/>
        </p:nvCxnSpPr>
        <p:spPr>
          <a:xfrm>
            <a:off x="6812812" y="903514"/>
            <a:ext cx="39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147B6C1-19FE-40E0-28D1-6B9B9F1C87E7}"/>
              </a:ext>
            </a:extLst>
          </p:cNvPr>
          <p:cNvCxnSpPr>
            <a:cxnSpLocks/>
          </p:cNvCxnSpPr>
          <p:nvPr/>
        </p:nvCxnSpPr>
        <p:spPr>
          <a:xfrm rot="5400000">
            <a:off x="244923" y="2286002"/>
            <a:ext cx="39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04B103D-ABDF-E065-8C91-B1C26C88DD91}"/>
              </a:ext>
            </a:extLst>
          </p:cNvPr>
          <p:cNvSpPr/>
          <p:nvPr/>
        </p:nvSpPr>
        <p:spPr>
          <a:xfrm>
            <a:off x="32656" y="4463143"/>
            <a:ext cx="12072255" cy="2296886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859563-B8F4-DED5-97F2-C3FC28C6DACC}"/>
              </a:ext>
            </a:extLst>
          </p:cNvPr>
          <p:cNvSpPr txBox="1"/>
          <p:nvPr/>
        </p:nvSpPr>
        <p:spPr>
          <a:xfrm>
            <a:off x="823307" y="4517762"/>
            <a:ext cx="10341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22DFED5-59CA-A085-A25C-84CF2CD1CC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87089" y="4496518"/>
            <a:ext cx="714449" cy="70889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6BA0665-52C4-B25D-34AF-7FE1C79AB8EA}"/>
              </a:ext>
            </a:extLst>
          </p:cNvPr>
          <p:cNvSpPr txBox="1"/>
          <p:nvPr/>
        </p:nvSpPr>
        <p:spPr>
          <a:xfrm>
            <a:off x="747104" y="4860308"/>
            <a:ext cx="110965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Abadi" panose="020B0604020104020204" pitchFamily="34" charset="0"/>
              </a:rPr>
              <a:t>TVK Vote Catch Potential- 44%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sz="2000" dirty="0">
              <a:latin typeface="Abadi" panose="020B06040201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80EBB-8822-FCE1-3120-378AE82BF599}"/>
              </a:ext>
            </a:extLst>
          </p:cNvPr>
          <p:cNvSpPr txBox="1"/>
          <p:nvPr/>
        </p:nvSpPr>
        <p:spPr>
          <a:xfrm>
            <a:off x="32658" y="31451"/>
            <a:ext cx="7434942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TVK in ALLIANCE- Support/ Shift in Voters</a:t>
            </a:r>
          </a:p>
        </p:txBody>
      </p:sp>
    </p:spTree>
    <p:extLst>
      <p:ext uri="{BB962C8B-B14F-4D97-AF65-F5344CB8AC3E}">
        <p14:creationId xmlns:p14="http://schemas.microsoft.com/office/powerpoint/2010/main" val="39019209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8C26049-3D27-100F-1F22-B1D802B4B2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8307256"/>
              </p:ext>
            </p:extLst>
          </p:nvPr>
        </p:nvGraphicFramePr>
        <p:xfrm>
          <a:off x="4194810" y="3351357"/>
          <a:ext cx="7600950" cy="3548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616A6F5-5970-222F-7CF7-F2625D575322}"/>
              </a:ext>
            </a:extLst>
          </p:cNvPr>
          <p:cNvSpPr txBox="1"/>
          <p:nvPr/>
        </p:nvSpPr>
        <p:spPr>
          <a:xfrm>
            <a:off x="32658" y="31451"/>
            <a:ext cx="7434942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TVK Impact on existing Alliance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BA533EA7-D7DB-BC64-8F65-A71861FD1C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3185484"/>
              </p:ext>
            </p:extLst>
          </p:nvPr>
        </p:nvGraphicFramePr>
        <p:xfrm>
          <a:off x="6663958" y="920099"/>
          <a:ext cx="4808953" cy="26438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0A6A77C-F8C1-3774-3CCA-E68FCFD47663}"/>
              </a:ext>
            </a:extLst>
          </p:cNvPr>
          <p:cNvSpPr txBox="1"/>
          <p:nvPr/>
        </p:nvSpPr>
        <p:spPr>
          <a:xfrm>
            <a:off x="6915150" y="621512"/>
            <a:ext cx="509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badi" panose="020B0604020104020204" pitchFamily="34" charset="0"/>
              </a:rPr>
              <a:t>People belief on Vijay’s Impact in 2026 Elections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54B2CE-3855-CC2E-675D-51B6EFA90BED}"/>
              </a:ext>
            </a:extLst>
          </p:cNvPr>
          <p:cNvSpPr txBox="1"/>
          <p:nvPr/>
        </p:nvSpPr>
        <p:spPr>
          <a:xfrm>
            <a:off x="6375131" y="3498744"/>
            <a:ext cx="5097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badi" panose="020B0604020104020204" pitchFamily="34" charset="0"/>
              </a:rPr>
              <a:t>Among Yes, Which Party Alliance will be affected</a:t>
            </a:r>
          </a:p>
        </p:txBody>
      </p:sp>
      <p:pic>
        <p:nvPicPr>
          <p:cNvPr id="2" name="Picture 1" descr="A person in a white shirt giving a thumbs up&#10;&#10;AI-generated content may be incorrect.">
            <a:extLst>
              <a:ext uri="{FF2B5EF4-FFF2-40B4-BE49-F238E27FC236}">
                <a16:creationId xmlns:a16="http://schemas.microsoft.com/office/drawing/2014/main" id="{40A037F0-3C0D-443F-3F7F-FF2D28A96D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8557" y="485010"/>
            <a:ext cx="5097780" cy="634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85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EA42516-27BB-D385-8495-BEDBD2C4F8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9229559"/>
              </p:ext>
            </p:extLst>
          </p:nvPr>
        </p:nvGraphicFramePr>
        <p:xfrm>
          <a:off x="32658" y="474125"/>
          <a:ext cx="11862486" cy="3753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CB21503-9A65-CB32-DD87-EE0247AEBD61}"/>
              </a:ext>
            </a:extLst>
          </p:cNvPr>
          <p:cNvSpPr txBox="1"/>
          <p:nvPr/>
        </p:nvSpPr>
        <p:spPr>
          <a:xfrm>
            <a:off x="32658" y="31451"/>
            <a:ext cx="7434942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Preferred Alliance for TVK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0688DD-B70C-8EDF-9EB6-8DE1EA22E386}"/>
              </a:ext>
            </a:extLst>
          </p:cNvPr>
          <p:cNvSpPr txBox="1"/>
          <p:nvPr/>
        </p:nvSpPr>
        <p:spPr>
          <a:xfrm>
            <a:off x="768876" y="4670279"/>
            <a:ext cx="111262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  <a:p>
            <a:endParaRPr lang="en-IN" sz="2000" dirty="0">
              <a:latin typeface="Abadi" panose="020B0604020104020204" pitchFamily="34" charset="0"/>
            </a:endParaRPr>
          </a:p>
          <a:p>
            <a:r>
              <a:rPr lang="en-IN" sz="2000" dirty="0">
                <a:latin typeface="Abadi" panose="020B0604020104020204" pitchFamily="34" charset="0"/>
              </a:rPr>
              <a:t>55% of them wanted TVK to contest independently- this signifies that TVK has good brand strength. However, 22% prefer AIADMK Alliance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92D8DF-284A-BB44-D918-A4874ADDCC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32658" y="4649035"/>
            <a:ext cx="714449" cy="70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4723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00EF2-0CE8-CE0C-1F06-8CB5C1589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A559387-147F-04E2-3AC4-F94AD1A4C9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5854379"/>
              </p:ext>
            </p:extLst>
          </p:nvPr>
        </p:nvGraphicFramePr>
        <p:xfrm>
          <a:off x="369334" y="719667"/>
          <a:ext cx="11583180" cy="41195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5B56EE6-266B-F88D-D299-81A9FA3C9F45}"/>
              </a:ext>
            </a:extLst>
          </p:cNvPr>
          <p:cNvSpPr txBox="1"/>
          <p:nvPr/>
        </p:nvSpPr>
        <p:spPr>
          <a:xfrm>
            <a:off x="4822372" y="720877"/>
            <a:ext cx="3592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Copperplate Gothic Bold" panose="020E0705020206020404" pitchFamily="34" charset="0"/>
              </a:rPr>
              <a:t>ALLIANCE PREFERENCE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03BE70-6542-8F9D-C755-04600F84BB7E}"/>
              </a:ext>
            </a:extLst>
          </p:cNvPr>
          <p:cNvSpPr txBox="1"/>
          <p:nvPr/>
        </p:nvSpPr>
        <p:spPr>
          <a:xfrm rot="16200000">
            <a:off x="-1224733" y="2101336"/>
            <a:ext cx="2818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Copperplate Gothic Bold" panose="020E0705020206020404" pitchFamily="34" charset="0"/>
              </a:rPr>
              <a:t>CM PREFERENCE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FB24A0E-CACF-C48A-C566-BF7D149DE103}"/>
              </a:ext>
            </a:extLst>
          </p:cNvPr>
          <p:cNvCxnSpPr/>
          <p:nvPr/>
        </p:nvCxnSpPr>
        <p:spPr>
          <a:xfrm>
            <a:off x="8322123" y="903514"/>
            <a:ext cx="39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50A0649-88B1-845A-09EC-A65A5C4CA9F3}"/>
              </a:ext>
            </a:extLst>
          </p:cNvPr>
          <p:cNvCxnSpPr>
            <a:cxnSpLocks/>
          </p:cNvCxnSpPr>
          <p:nvPr/>
        </p:nvCxnSpPr>
        <p:spPr>
          <a:xfrm rot="5400000">
            <a:off x="244923" y="2286002"/>
            <a:ext cx="39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A399151-6BD5-BA6F-60B7-F537CB3CEB91}"/>
              </a:ext>
            </a:extLst>
          </p:cNvPr>
          <p:cNvSpPr/>
          <p:nvPr/>
        </p:nvSpPr>
        <p:spPr>
          <a:xfrm>
            <a:off x="32656" y="5063737"/>
            <a:ext cx="12072255" cy="1696292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E9DDEA-CFE7-CF05-B2D0-A29F7893C624}"/>
              </a:ext>
            </a:extLst>
          </p:cNvPr>
          <p:cNvSpPr txBox="1"/>
          <p:nvPr/>
        </p:nvSpPr>
        <p:spPr>
          <a:xfrm>
            <a:off x="823307" y="5223212"/>
            <a:ext cx="10341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3F1F5D5-41C9-9369-0508-94E282B8BF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87089" y="5201968"/>
            <a:ext cx="714449" cy="70889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7DEB07A-0881-9315-BB3C-86E4D37C03E0}"/>
              </a:ext>
            </a:extLst>
          </p:cNvPr>
          <p:cNvSpPr txBox="1"/>
          <p:nvPr/>
        </p:nvSpPr>
        <p:spPr>
          <a:xfrm>
            <a:off x="747104" y="5565758"/>
            <a:ext cx="110965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IN" sz="2000" dirty="0">
                <a:latin typeface="Abadi" panose="020B0604020104020204" pitchFamily="34" charset="0"/>
              </a:rPr>
              <a:t>Vijay Voters prefer Independence or with AIADMK, while Majority of the AIADMK/EPS supporters want TVK to align with their party. That tells where TVK voters feel most aligned ideologically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F1D248-7A11-7205-F435-CA5330126E0A}"/>
              </a:ext>
            </a:extLst>
          </p:cNvPr>
          <p:cNvSpPr txBox="1"/>
          <p:nvPr/>
        </p:nvSpPr>
        <p:spPr>
          <a:xfrm>
            <a:off x="32658" y="31451"/>
            <a:ext cx="7434942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CM to Alliance Preference- Ideology Match</a:t>
            </a:r>
          </a:p>
        </p:txBody>
      </p:sp>
    </p:spTree>
    <p:extLst>
      <p:ext uri="{BB962C8B-B14F-4D97-AF65-F5344CB8AC3E}">
        <p14:creationId xmlns:p14="http://schemas.microsoft.com/office/powerpoint/2010/main" val="3628347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6F537E-DE51-1233-9EFA-F506EC4F4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66707C-8A5F-C125-2E00-4ABD018480B3}"/>
              </a:ext>
            </a:extLst>
          </p:cNvPr>
          <p:cNvSpPr txBox="1"/>
          <p:nvPr/>
        </p:nvSpPr>
        <p:spPr>
          <a:xfrm>
            <a:off x="32658" y="31451"/>
            <a:ext cx="7434942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PERCEPTION ON EXISTING ALLIANCE BREAKUP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D6508DE-C9C8-F00C-20B2-99F628ADF6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452035"/>
              </p:ext>
            </p:extLst>
          </p:nvPr>
        </p:nvGraphicFramePr>
        <p:xfrm>
          <a:off x="32658" y="642257"/>
          <a:ext cx="642257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2D5319C-1E95-F8AD-AD60-8CFB600AACD1}"/>
              </a:ext>
            </a:extLst>
          </p:cNvPr>
          <p:cNvSpPr/>
          <p:nvPr/>
        </p:nvSpPr>
        <p:spPr>
          <a:xfrm>
            <a:off x="6455229" y="642257"/>
            <a:ext cx="5606142" cy="6066149"/>
          </a:xfrm>
          <a:prstGeom prst="roundRect">
            <a:avLst/>
          </a:prstGeom>
          <a:noFill/>
          <a:ln>
            <a:solidFill>
              <a:srgbClr val="FD4404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A8FABA-C2E5-0880-2C2A-626E05B02DA5}"/>
              </a:ext>
            </a:extLst>
          </p:cNvPr>
          <p:cNvSpPr txBox="1"/>
          <p:nvPr/>
        </p:nvSpPr>
        <p:spPr>
          <a:xfrm>
            <a:off x="6735883" y="754840"/>
            <a:ext cx="532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latin typeface="Amasis MT Pro Black" panose="02040A04050005020304" pitchFamily="18" charset="0"/>
              </a:rPr>
              <a:t>TVK Take away: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6B9F9D-2653-2E44-6726-A8F88BC7EC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51" t="24179" r="23968" b="23847"/>
          <a:stretch>
            <a:fillRect/>
          </a:stretch>
        </p:blipFill>
        <p:spPr>
          <a:xfrm>
            <a:off x="6999194" y="719162"/>
            <a:ext cx="714449" cy="7088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A7FE9FD-875F-C727-F232-2F151EA60B36}"/>
              </a:ext>
            </a:extLst>
          </p:cNvPr>
          <p:cNvSpPr txBox="1"/>
          <p:nvPr/>
        </p:nvSpPr>
        <p:spPr>
          <a:xfrm>
            <a:off x="6455228" y="1520550"/>
            <a:ext cx="5606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Abadi" panose="020B0604020104020204" pitchFamily="34" charset="0"/>
              </a:rPr>
              <a:t>37% expect instability in DMK block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Abadi" panose="020B0604020104020204" pitchFamily="34" charset="0"/>
              </a:rPr>
              <a:t>38% expect instability in AIADMK block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IN" sz="2000" dirty="0">
              <a:latin typeface="Abadi" panose="020B0604020104020204" pitchFamily="34" charset="0"/>
            </a:endParaRPr>
          </a:p>
          <a:p>
            <a:pPr lvl="1"/>
            <a:r>
              <a:rPr lang="en-IN" sz="2000" dirty="0">
                <a:latin typeface="Abadi" panose="020B0604020104020204" pitchFamily="34" charset="0"/>
              </a:rPr>
              <a:t>6 in every 10 voters feel that there are chances that the existing alliances might collapse. This presents a vacuum TVK can fill. </a:t>
            </a:r>
          </a:p>
        </p:txBody>
      </p:sp>
    </p:spTree>
    <p:extLst>
      <p:ext uri="{BB962C8B-B14F-4D97-AF65-F5344CB8AC3E}">
        <p14:creationId xmlns:p14="http://schemas.microsoft.com/office/powerpoint/2010/main" val="3152639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A09D24-75C0-498F-79ED-601B88C14E4A}"/>
              </a:ext>
            </a:extLst>
          </p:cNvPr>
          <p:cNvSpPr txBox="1"/>
          <p:nvPr/>
        </p:nvSpPr>
        <p:spPr>
          <a:xfrm>
            <a:off x="11430" y="1268730"/>
            <a:ext cx="1210056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A total of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1,024 respondents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were surveyed in </a:t>
            </a:r>
            <a:r>
              <a:rPr lang="en-US" sz="2200" b="1" dirty="0" err="1">
                <a:solidFill>
                  <a:srgbClr val="002060"/>
                </a:solidFill>
                <a:latin typeface="Abadi" panose="020B0604020104020204" pitchFamily="34" charset="0"/>
              </a:rPr>
              <a:t>Viralimalai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 Assembly Constituency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as part of our voter perception study. The sample was carefully designed to reflect a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balanced demographic representation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ensuring that the insights derived are credible and actionable.</a:t>
            </a:r>
          </a:p>
          <a:p>
            <a:endParaRPr lang="en-US" sz="2200" dirty="0">
              <a:solidFill>
                <a:srgbClr val="002060"/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The survey was administered using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stratified sampling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maintaining proper balance in gender (Male: 52%, Female: 48%) and age groups (18–30: 21%, 31–45: 37%, 46–60: 28%, 60+: 15%).</a:t>
            </a:r>
          </a:p>
          <a:p>
            <a:endParaRPr lang="en-US" sz="2200" dirty="0">
              <a:solidFill>
                <a:srgbClr val="002060"/>
              </a:solidFill>
              <a:latin typeface="Abadi" panose="020B0604020104020204" pitchFamily="34" charset="0"/>
            </a:endParaRPr>
          </a:p>
          <a:p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2021 Voting Pattern Control:</a:t>
            </a:r>
            <a:b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To prevent party-based sampling bias, we recorded each respondent’s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2021 Assembly Election voting preference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. This allows for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post-survey normalization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and ensures that no political group is disproportionately represented, enhancing the reliability of voter swing and alliance analysis. We have considered this factor for normalization of this data.</a:t>
            </a:r>
          </a:p>
          <a:p>
            <a:endParaRPr lang="en-US" sz="2200" dirty="0">
              <a:solidFill>
                <a:srgbClr val="002060"/>
              </a:solidFill>
              <a:latin typeface="Abadi" panose="020B0604020104020204" pitchFamily="34" charset="0"/>
            </a:endParaRPr>
          </a:p>
        </p:txBody>
      </p:sp>
      <p:sp>
        <p:nvSpPr>
          <p:cNvPr id="4" name="Scroll: Horizontal 3">
            <a:extLst>
              <a:ext uri="{FF2B5EF4-FFF2-40B4-BE49-F238E27FC236}">
                <a16:creationId xmlns:a16="http://schemas.microsoft.com/office/drawing/2014/main" id="{3AAB2DBD-B8E8-0962-7068-C25481FC31E2}"/>
              </a:ext>
            </a:extLst>
          </p:cNvPr>
          <p:cNvSpPr/>
          <p:nvPr/>
        </p:nvSpPr>
        <p:spPr>
          <a:xfrm>
            <a:off x="11430" y="-120324"/>
            <a:ext cx="8812530" cy="1389054"/>
          </a:xfrm>
          <a:prstGeom prst="horizontalScroll">
            <a:avLst/>
          </a:prstGeom>
          <a:solidFill>
            <a:srgbClr val="A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Abadi" panose="020B0604020104020204" pitchFamily="34" charset="0"/>
              </a:rPr>
              <a:t>Survey Overview – </a:t>
            </a:r>
            <a:r>
              <a:rPr lang="en-US" sz="2800" b="1" dirty="0" err="1">
                <a:latin typeface="Abadi" panose="020B0604020104020204" pitchFamily="34" charset="0"/>
              </a:rPr>
              <a:t>Viralimalai</a:t>
            </a:r>
            <a:r>
              <a:rPr lang="en-US" sz="2800" b="1" dirty="0">
                <a:latin typeface="Abadi" panose="020B0604020104020204" pitchFamily="34" charset="0"/>
              </a:rPr>
              <a:t> Constituency</a:t>
            </a:r>
          </a:p>
        </p:txBody>
      </p:sp>
    </p:spTree>
    <p:extLst>
      <p:ext uri="{BB962C8B-B14F-4D97-AF65-F5344CB8AC3E}">
        <p14:creationId xmlns:p14="http://schemas.microsoft.com/office/powerpoint/2010/main" val="22138530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CC6376-601E-9F37-65D4-9EA8E3A30538}"/>
              </a:ext>
            </a:extLst>
          </p:cNvPr>
          <p:cNvSpPr txBox="1"/>
          <p:nvPr/>
        </p:nvSpPr>
        <p:spPr>
          <a:xfrm>
            <a:off x="32658" y="31451"/>
            <a:ext cx="7434942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MOST CRITICAL ISSUES PEOPLE ARE FACING 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DB01E5A-50AE-864A-BD93-5BB4D524B1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1708148"/>
              </p:ext>
            </p:extLst>
          </p:nvPr>
        </p:nvGraphicFramePr>
        <p:xfrm>
          <a:off x="32658" y="630827"/>
          <a:ext cx="11968842" cy="48555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917801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97DE66D-EBA0-73FD-E940-8DB4FE09CD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6937375"/>
              </p:ext>
            </p:extLst>
          </p:nvPr>
        </p:nvGraphicFramePr>
        <p:xfrm>
          <a:off x="-91172" y="617963"/>
          <a:ext cx="4811762" cy="30461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2B0D94B4-F0BA-AB81-8592-3C6D3CC7FC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4620003"/>
              </p:ext>
            </p:extLst>
          </p:nvPr>
        </p:nvGraphicFramePr>
        <p:xfrm>
          <a:off x="8023860" y="617964"/>
          <a:ext cx="4514850" cy="31682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173B2C1D-EFC3-58D7-6CFE-E7580944D0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3815176"/>
              </p:ext>
            </p:extLst>
          </p:nvPr>
        </p:nvGraphicFramePr>
        <p:xfrm>
          <a:off x="4168141" y="502921"/>
          <a:ext cx="4514850" cy="3214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61DB5B4-F1E3-3F2D-A289-6D741DF6E91D}"/>
              </a:ext>
            </a:extLst>
          </p:cNvPr>
          <p:cNvCxnSpPr/>
          <p:nvPr/>
        </p:nvCxnSpPr>
        <p:spPr>
          <a:xfrm>
            <a:off x="4720590" y="502920"/>
            <a:ext cx="0" cy="3383279"/>
          </a:xfrm>
          <a:prstGeom prst="line">
            <a:avLst/>
          </a:prstGeom>
          <a:ln w="28575">
            <a:solidFill>
              <a:srgbClr val="BD8D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DBAC582-A6BE-A6CA-304C-C319701AE17B}"/>
              </a:ext>
            </a:extLst>
          </p:cNvPr>
          <p:cNvCxnSpPr>
            <a:cxnSpLocks/>
          </p:cNvCxnSpPr>
          <p:nvPr/>
        </p:nvCxnSpPr>
        <p:spPr>
          <a:xfrm flipH="1" flipV="1">
            <a:off x="0" y="3930015"/>
            <a:ext cx="12035793" cy="0"/>
          </a:xfrm>
          <a:prstGeom prst="line">
            <a:avLst/>
          </a:prstGeom>
          <a:ln w="28575">
            <a:solidFill>
              <a:srgbClr val="BD8D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8FD4EA59-EFAD-9336-8EBC-B04E5EE4D2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2175249"/>
              </p:ext>
            </p:extLst>
          </p:nvPr>
        </p:nvGraphicFramePr>
        <p:xfrm>
          <a:off x="148455" y="3973832"/>
          <a:ext cx="11887337" cy="28460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947D7464-7C8B-557A-2544-55E2DF3CAE76}"/>
              </a:ext>
            </a:extLst>
          </p:cNvPr>
          <p:cNvSpPr txBox="1"/>
          <p:nvPr/>
        </p:nvSpPr>
        <p:spPr>
          <a:xfrm>
            <a:off x="32658" y="31451"/>
            <a:ext cx="7434942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CURRENT WINNABILITY- SNAPSHOT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E4EA44-E59F-6A2E-AA48-BFE9E2B7BB21}"/>
              </a:ext>
            </a:extLst>
          </p:cNvPr>
          <p:cNvSpPr txBox="1"/>
          <p:nvPr/>
        </p:nvSpPr>
        <p:spPr>
          <a:xfrm>
            <a:off x="5476744" y="488621"/>
            <a:ext cx="2015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Abadi" panose="020B0604020104020204" pitchFamily="34" charset="0"/>
              </a:rPr>
              <a:t>By Gender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AE0B5F-08ED-FCF8-6D58-43203DB3A889}"/>
              </a:ext>
            </a:extLst>
          </p:cNvPr>
          <p:cNvSpPr txBox="1"/>
          <p:nvPr/>
        </p:nvSpPr>
        <p:spPr>
          <a:xfrm>
            <a:off x="9532352" y="433297"/>
            <a:ext cx="2015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Abadi" panose="020B0604020104020204" pitchFamily="34" charset="0"/>
              </a:rPr>
              <a:t>By Age Group</a:t>
            </a:r>
          </a:p>
        </p:txBody>
      </p:sp>
    </p:spTree>
    <p:extLst>
      <p:ext uri="{BB962C8B-B14F-4D97-AF65-F5344CB8AC3E}">
        <p14:creationId xmlns:p14="http://schemas.microsoft.com/office/powerpoint/2010/main" val="39125586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34B99A-35FF-0E71-CD3C-AB2C26930BBD}"/>
              </a:ext>
            </a:extLst>
          </p:cNvPr>
          <p:cNvSpPr txBox="1"/>
          <p:nvPr/>
        </p:nvSpPr>
        <p:spPr>
          <a:xfrm>
            <a:off x="32657" y="31451"/>
            <a:ext cx="6514789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HISTORICAL DATA – VIRALIMALAI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324D5B9-2D31-81BA-AF88-4A5C48E6F306}"/>
              </a:ext>
            </a:extLst>
          </p:cNvPr>
          <p:cNvCxnSpPr>
            <a:cxnSpLocks/>
          </p:cNvCxnSpPr>
          <p:nvPr/>
        </p:nvCxnSpPr>
        <p:spPr>
          <a:xfrm>
            <a:off x="8171157" y="1095555"/>
            <a:ext cx="0" cy="5072332"/>
          </a:xfrm>
          <a:prstGeom prst="line">
            <a:avLst/>
          </a:prstGeom>
          <a:ln w="28575">
            <a:solidFill>
              <a:srgbClr val="BD8D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7F48F46-3D09-935D-281F-4FA5E63873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271838"/>
              </p:ext>
            </p:extLst>
          </p:nvPr>
        </p:nvGraphicFramePr>
        <p:xfrm>
          <a:off x="-13407" y="1948272"/>
          <a:ext cx="3640347" cy="31236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D931655-7F8E-92EF-5D84-633752861A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3358949"/>
              </p:ext>
            </p:extLst>
          </p:nvPr>
        </p:nvGraphicFramePr>
        <p:xfrm>
          <a:off x="4284243" y="1948272"/>
          <a:ext cx="3640347" cy="31236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78597F0-8B24-C0F4-9223-0532585BF7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3363157"/>
              </p:ext>
            </p:extLst>
          </p:nvPr>
        </p:nvGraphicFramePr>
        <p:xfrm>
          <a:off x="8310627" y="1948272"/>
          <a:ext cx="3640347" cy="31236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81877C1-E782-FF1B-2628-E499BD6FF4ED}"/>
              </a:ext>
            </a:extLst>
          </p:cNvPr>
          <p:cNvCxnSpPr>
            <a:cxnSpLocks/>
          </p:cNvCxnSpPr>
          <p:nvPr/>
        </p:nvCxnSpPr>
        <p:spPr>
          <a:xfrm>
            <a:off x="3889580" y="1095555"/>
            <a:ext cx="0" cy="5072332"/>
          </a:xfrm>
          <a:prstGeom prst="line">
            <a:avLst/>
          </a:prstGeom>
          <a:ln w="28575">
            <a:solidFill>
              <a:srgbClr val="BD8D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A4613B1-B69B-EDA4-02ED-472D8DBDD9D2}"/>
              </a:ext>
            </a:extLst>
          </p:cNvPr>
          <p:cNvSpPr txBox="1"/>
          <p:nvPr/>
        </p:nvSpPr>
        <p:spPr>
          <a:xfrm>
            <a:off x="637935" y="874218"/>
            <a:ext cx="2726366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2016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CF44F8-1DF6-ABC1-9D64-C1D715DE6580}"/>
              </a:ext>
            </a:extLst>
          </p:cNvPr>
          <p:cNvSpPr txBox="1"/>
          <p:nvPr/>
        </p:nvSpPr>
        <p:spPr>
          <a:xfrm>
            <a:off x="4741234" y="874218"/>
            <a:ext cx="2726366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2021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64BE5F-661E-7F95-A82C-D930F9A018EA}"/>
              </a:ext>
            </a:extLst>
          </p:cNvPr>
          <p:cNvSpPr txBox="1"/>
          <p:nvPr/>
        </p:nvSpPr>
        <p:spPr>
          <a:xfrm>
            <a:off x="8874715" y="874218"/>
            <a:ext cx="2726366" cy="442674"/>
          </a:xfrm>
          <a:prstGeom prst="round2DiagRect">
            <a:avLst/>
          </a:prstGeom>
          <a:solidFill>
            <a:srgbClr val="A00000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CURRENT SURVEY</a:t>
            </a:r>
          </a:p>
        </p:txBody>
      </p:sp>
    </p:spTree>
    <p:extLst>
      <p:ext uri="{BB962C8B-B14F-4D97-AF65-F5344CB8AC3E}">
        <p14:creationId xmlns:p14="http://schemas.microsoft.com/office/powerpoint/2010/main" val="3740159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78FE1-BFEF-24A8-1464-1527F60D2F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0507C8-83EE-BBF2-1A7B-90CB23056100}"/>
              </a:ext>
            </a:extLst>
          </p:cNvPr>
          <p:cNvSpPr txBox="1"/>
          <p:nvPr/>
        </p:nvSpPr>
        <p:spPr>
          <a:xfrm>
            <a:off x="11430" y="1268730"/>
            <a:ext cx="1210056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The baseline voter perception survey shows a strong appetite for change and a three-way, winnable contest, with a visible shift toward Vijay (TVK) as the principal alternative.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On CM preference,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TVK is the main challenger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(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Vijay 28% vs Stalin 36% vs EPS 26%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) and draws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across party lines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—about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30% of 2021 AIADMK voters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13% of DMK voters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37% of ‘Others’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and a dominant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45% of non-voters/first-timers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now prefer Vijay as CM.</a:t>
            </a:r>
          </a:p>
          <a:p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On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winnability perception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the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overall belief currently tilts to AIADMK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(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AIADMK ~36% | DMK ~32% | TVK ~25%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), but TVK is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within reach in the right segments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: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39% of non-voters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and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29% of the “Not sure” bloc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already think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TVK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can win. Among voters who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want change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belief is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AIADMK 42% &gt; TVK 28%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—a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proof-of-path gap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rather than a popularity problem, suggesting a clear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turnout- and persuasion-led route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to close the distance.</a:t>
            </a:r>
          </a:p>
          <a:p>
            <a:endParaRPr lang="en-US" sz="2200" dirty="0">
              <a:solidFill>
                <a:srgbClr val="002060"/>
              </a:solidFill>
              <a:latin typeface="Abadi" panose="020B0604020104020204" pitchFamily="34" charset="0"/>
            </a:endParaRPr>
          </a:p>
          <a:p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Vijay’s entry is seen as consequential: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55% overall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say it will impact 2026—especially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AIADMK voters (56%)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‘Others’ (66%)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and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non-voters (66%)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—underscoring TVK’s disruptive potential and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greater vulnerability in AIADMK pockets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Scroll: Horizontal 3">
            <a:extLst>
              <a:ext uri="{FF2B5EF4-FFF2-40B4-BE49-F238E27FC236}">
                <a16:creationId xmlns:a16="http://schemas.microsoft.com/office/drawing/2014/main" id="{4DBB826E-1F6F-EF3F-58B9-620C4E9AE9B8}"/>
              </a:ext>
            </a:extLst>
          </p:cNvPr>
          <p:cNvSpPr/>
          <p:nvPr/>
        </p:nvSpPr>
        <p:spPr>
          <a:xfrm>
            <a:off x="11430" y="-120324"/>
            <a:ext cx="8812530" cy="1389054"/>
          </a:xfrm>
          <a:prstGeom prst="horizontalScroll">
            <a:avLst/>
          </a:prstGeom>
          <a:solidFill>
            <a:srgbClr val="A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latin typeface="Abadi" panose="020B0604020104020204" pitchFamily="34" charset="0"/>
              </a:rPr>
              <a:t>Executive Summary</a:t>
            </a:r>
          </a:p>
        </p:txBody>
      </p:sp>
    </p:spTree>
    <p:extLst>
      <p:ext uri="{BB962C8B-B14F-4D97-AF65-F5344CB8AC3E}">
        <p14:creationId xmlns:p14="http://schemas.microsoft.com/office/powerpoint/2010/main" val="110239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45B74-10A5-964B-EAA0-E8837618C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E8C5DE-A88C-EDB1-1E46-58C9839EBCBE}"/>
              </a:ext>
            </a:extLst>
          </p:cNvPr>
          <p:cNvSpPr txBox="1"/>
          <p:nvPr/>
        </p:nvSpPr>
        <p:spPr>
          <a:xfrm>
            <a:off x="11430" y="1268730"/>
            <a:ext cx="1210056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On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alliances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a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majority (~55%) prefer TVK to contest independently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reflecting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strong standalone brand strength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while a meaningful share of other-party voters indicate they would shift if TVK allied—giving TVK leverage to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price alliances on its terms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without appearing dependent.</a:t>
            </a:r>
          </a:p>
          <a:p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Finally,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alcohol/drug abuse (~37%)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emerges as the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#1 public concern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followed by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unemployment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and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law &amp; order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—well-suited to a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clean, youth-first, de-addiction-centric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campaign frame, paired with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visible local fixes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and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strong booth organization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to convert preference and impact into victory belief and votes.</a:t>
            </a:r>
          </a:p>
        </p:txBody>
      </p:sp>
      <p:sp>
        <p:nvSpPr>
          <p:cNvPr id="4" name="Scroll: Horizontal 3">
            <a:extLst>
              <a:ext uri="{FF2B5EF4-FFF2-40B4-BE49-F238E27FC236}">
                <a16:creationId xmlns:a16="http://schemas.microsoft.com/office/drawing/2014/main" id="{5E8AED7F-07F2-D647-AB86-054AAB717143}"/>
              </a:ext>
            </a:extLst>
          </p:cNvPr>
          <p:cNvSpPr/>
          <p:nvPr/>
        </p:nvSpPr>
        <p:spPr>
          <a:xfrm>
            <a:off x="11430" y="-120324"/>
            <a:ext cx="8812530" cy="1389054"/>
          </a:xfrm>
          <a:prstGeom prst="horizontalScroll">
            <a:avLst/>
          </a:prstGeom>
          <a:solidFill>
            <a:srgbClr val="A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latin typeface="Abadi" panose="020B0604020104020204" pitchFamily="34" charset="0"/>
              </a:rPr>
              <a:t>Executive Summary</a:t>
            </a:r>
          </a:p>
        </p:txBody>
      </p:sp>
    </p:spTree>
    <p:extLst>
      <p:ext uri="{BB962C8B-B14F-4D97-AF65-F5344CB8AC3E}">
        <p14:creationId xmlns:p14="http://schemas.microsoft.com/office/powerpoint/2010/main" val="1452299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1ECA9-F119-4E14-C983-8EA759CE1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F49704-2F97-6990-D92A-BF5362A8BD15}"/>
              </a:ext>
            </a:extLst>
          </p:cNvPr>
          <p:cNvSpPr txBox="1"/>
          <p:nvPr/>
        </p:nvSpPr>
        <p:spPr>
          <a:xfrm>
            <a:off x="11430" y="1268730"/>
            <a:ext cx="1210056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The top communities are </a:t>
            </a:r>
            <a:r>
              <a:rPr lang="en-IN" sz="2200" b="1" dirty="0" err="1">
                <a:solidFill>
                  <a:srgbClr val="002060"/>
                </a:solidFill>
                <a:latin typeface="Abadi" panose="020B0604020104020204" pitchFamily="34" charset="0"/>
              </a:rPr>
              <a:t>Mutharaiyars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 28%</a:t>
            </a:r>
            <a:r>
              <a:rPr lang="en-IN" sz="2200" dirty="0">
                <a:solidFill>
                  <a:srgbClr val="002060"/>
                </a:solidFill>
                <a:latin typeface="Abadi" panose="020B0604020104020204" pitchFamily="34" charset="0"/>
              </a:rPr>
              <a:t>, </a:t>
            </a:r>
            <a:r>
              <a:rPr lang="en-IN" sz="2200" b="1" dirty="0" err="1">
                <a:solidFill>
                  <a:srgbClr val="002060"/>
                </a:solidFill>
                <a:latin typeface="Abadi" panose="020B0604020104020204" pitchFamily="34" charset="0"/>
              </a:rPr>
              <a:t>Devendrakula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 </a:t>
            </a:r>
            <a:r>
              <a:rPr lang="en-IN" sz="2200" b="1" dirty="0" err="1">
                <a:solidFill>
                  <a:srgbClr val="002060"/>
                </a:solidFill>
                <a:latin typeface="Abadi" panose="020B0604020104020204" pitchFamily="34" charset="0"/>
              </a:rPr>
              <a:t>Vellalars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 16%</a:t>
            </a:r>
            <a:r>
              <a:rPr lang="en-IN" sz="2200" dirty="0">
                <a:solidFill>
                  <a:srgbClr val="002060"/>
                </a:solidFill>
                <a:latin typeface="Abadi" panose="020B0604020104020204" pitchFamily="34" charset="0"/>
              </a:rPr>
              <a:t>, </a:t>
            </a:r>
            <a:r>
              <a:rPr lang="en-IN" sz="2200" b="1" dirty="0" err="1">
                <a:solidFill>
                  <a:srgbClr val="002060"/>
                </a:solidFill>
                <a:latin typeface="Abadi" panose="020B0604020104020204" pitchFamily="34" charset="0"/>
              </a:rPr>
              <a:t>Mukkulathors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 13%</a:t>
            </a:r>
            <a:r>
              <a:rPr lang="en-IN" sz="2200" dirty="0">
                <a:solidFill>
                  <a:srgbClr val="002060"/>
                </a:solidFill>
                <a:latin typeface="Abadi" panose="020B0604020104020204" pitchFamily="34" charset="0"/>
              </a:rPr>
              <a:t>, </a:t>
            </a:r>
            <a:r>
              <a:rPr lang="en-IN" sz="2200" b="1" dirty="0" err="1">
                <a:solidFill>
                  <a:srgbClr val="002060"/>
                </a:solidFill>
                <a:latin typeface="Abadi" panose="020B0604020104020204" pitchFamily="34" charset="0"/>
              </a:rPr>
              <a:t>Chozhiya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 </a:t>
            </a:r>
            <a:r>
              <a:rPr lang="en-IN" sz="2200" b="1" dirty="0" err="1">
                <a:solidFill>
                  <a:srgbClr val="002060"/>
                </a:solidFill>
                <a:latin typeface="Abadi" panose="020B0604020104020204" pitchFamily="34" charset="0"/>
              </a:rPr>
              <a:t>Vellalars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 10%</a:t>
            </a:r>
            <a:r>
              <a:rPr lang="en-IN" sz="2200" dirty="0">
                <a:solidFill>
                  <a:srgbClr val="002060"/>
                </a:solidFill>
                <a:latin typeface="Abadi" panose="020B0604020104020204" pitchFamily="34" charset="0"/>
              </a:rPr>
              <a:t>, </a:t>
            </a:r>
            <a:r>
              <a:rPr lang="en-IN" sz="2200" b="1" dirty="0" err="1">
                <a:solidFill>
                  <a:srgbClr val="002060"/>
                </a:solidFill>
                <a:latin typeface="Abadi" panose="020B0604020104020204" pitchFamily="34" charset="0"/>
              </a:rPr>
              <a:t>Urali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 </a:t>
            </a:r>
            <a:r>
              <a:rPr lang="en-IN" sz="2200" b="1" dirty="0" err="1">
                <a:solidFill>
                  <a:srgbClr val="002060"/>
                </a:solidFill>
                <a:latin typeface="Abadi" panose="020B0604020104020204" pitchFamily="34" charset="0"/>
              </a:rPr>
              <a:t>Gounders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 9%</a:t>
            </a:r>
            <a:r>
              <a:rPr lang="en-IN" sz="2200" dirty="0">
                <a:solidFill>
                  <a:srgbClr val="002060"/>
                </a:solidFill>
                <a:latin typeface="Abadi" panose="020B0604020104020204" pitchFamily="34" charset="0"/>
              </a:rPr>
              <a:t>, 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Muslims 8%</a:t>
            </a:r>
            <a:r>
              <a:rPr lang="en-IN" sz="2200" dirty="0">
                <a:solidFill>
                  <a:srgbClr val="002060"/>
                </a:solidFill>
                <a:latin typeface="Abadi" panose="020B0604020104020204" pitchFamily="34" charset="0"/>
              </a:rPr>
              <a:t>, 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Christians 4%</a:t>
            </a:r>
            <a:r>
              <a:rPr lang="en-IN" sz="2200" dirty="0">
                <a:solidFill>
                  <a:srgbClr val="002060"/>
                </a:solidFill>
                <a:latin typeface="Abadi" panose="020B0604020104020204" pitchFamily="34" charset="0"/>
              </a:rPr>
              <a:t>, 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Others 12%. 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Rural-heavy seat (85%+), caste coalitions drive outcomes; </a:t>
            </a:r>
            <a:r>
              <a:rPr lang="en-US" sz="2200" b="1" dirty="0" err="1">
                <a:solidFill>
                  <a:srgbClr val="002060"/>
                </a:solidFill>
                <a:latin typeface="Abadi" panose="020B0604020104020204" pitchFamily="34" charset="0"/>
              </a:rPr>
              <a:t>Kallar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 (</a:t>
            </a:r>
            <a:r>
              <a:rPr lang="en-US" sz="2200" b="1" dirty="0" err="1">
                <a:solidFill>
                  <a:srgbClr val="002060"/>
                </a:solidFill>
                <a:latin typeface="Abadi" panose="020B0604020104020204" pitchFamily="34" charset="0"/>
              </a:rPr>
              <a:t>Mukkulathor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)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influence is high. AIADMK </a:t>
            </a:r>
            <a:r>
              <a:rPr lang="en-US" sz="2200" dirty="0" err="1">
                <a:solidFill>
                  <a:srgbClr val="002060"/>
                </a:solidFill>
                <a:latin typeface="Abadi" panose="020B0604020104020204" pitchFamily="34" charset="0"/>
              </a:rPr>
              <a:t>Vijaybaskar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looks strong AIADMK won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2011, 2016, 2021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; in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2021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Vijayabaskar took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52.83%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vs DMK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40.63%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, widening the margin to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23k+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votes</a:t>
            </a:r>
          </a:p>
          <a:p>
            <a:endParaRPr lang="en-US" sz="2200" dirty="0">
              <a:solidFill>
                <a:srgbClr val="002060"/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AIADMK: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Strong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local face (3-term MLA), crisis-time visibility (Gaja, COVID), roads/bus stand/welfare track record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DA case</a:t>
            </a:r>
            <a:r>
              <a:rPr lang="en-IN" sz="2200" dirty="0">
                <a:solidFill>
                  <a:srgbClr val="002060"/>
                </a:solidFill>
                <a:latin typeface="Abadi" panose="020B0604020104020204" pitchFamily="34" charset="0"/>
              </a:rPr>
              <a:t> (₹27 </a:t>
            </a:r>
            <a:r>
              <a:rPr lang="en-IN" sz="2200" dirty="0" err="1">
                <a:solidFill>
                  <a:srgbClr val="002060"/>
                </a:solidFill>
                <a:latin typeface="Abadi" panose="020B0604020104020204" pitchFamily="34" charset="0"/>
              </a:rPr>
              <a:t>cr</a:t>
            </a:r>
            <a:r>
              <a:rPr lang="en-IN" sz="2200" dirty="0">
                <a:solidFill>
                  <a:srgbClr val="002060"/>
                </a:solidFill>
                <a:latin typeface="Abadi" panose="020B0604020104020204" pitchFamily="34" charset="0"/>
              </a:rPr>
              <a:t>) lingering in discourse. Probable contender </a:t>
            </a:r>
            <a:r>
              <a:rPr lang="en-IN" sz="2200" b="1" dirty="0">
                <a:solidFill>
                  <a:srgbClr val="002060"/>
                </a:solidFill>
                <a:latin typeface="Abadi" panose="020B0604020104020204" pitchFamily="34" charset="0"/>
              </a:rPr>
              <a:t>C. Vijayabaskar</a:t>
            </a:r>
            <a:r>
              <a:rPr lang="en-IN" sz="2200" dirty="0">
                <a:solidFill>
                  <a:srgbClr val="002060"/>
                </a:solidFill>
                <a:latin typeface="Abadi" panose="020B0604020104020204" pitchFamily="34" charset="0"/>
              </a:rPr>
              <a:t> (incumbent)</a:t>
            </a:r>
          </a:p>
          <a:p>
            <a:endParaRPr lang="en-IN" sz="2200" dirty="0">
              <a:solidFill>
                <a:srgbClr val="002060"/>
              </a:solidFill>
              <a:latin typeface="Abadi" panose="020B0604020104020204" pitchFamily="34" charset="0"/>
            </a:endParaRPr>
          </a:p>
          <a:p>
            <a:r>
              <a:rPr lang="en-IN" sz="2200" dirty="0">
                <a:solidFill>
                  <a:srgbClr val="002060"/>
                </a:solidFill>
                <a:latin typeface="Abadi" panose="020B0604020104020204" pitchFamily="34" charset="0"/>
              </a:rPr>
              <a:t>DMK: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Statewide brand and active challenger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M. Palaniappan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raising corruption/EVM issues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However, he hasn't cracked the seat till date. His popularity isn’t a match with the incumbent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Current probable candidate M </a:t>
            </a:r>
            <a:r>
              <a:rPr lang="en-US" sz="2200" dirty="0" err="1">
                <a:solidFill>
                  <a:srgbClr val="002060"/>
                </a:solidFill>
                <a:latin typeface="Abadi" panose="020B0604020104020204" pitchFamily="34" charset="0"/>
              </a:rPr>
              <a:t>Palanippan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; a change of face is possible after back-to-back losses</a:t>
            </a:r>
          </a:p>
        </p:txBody>
      </p:sp>
      <p:sp>
        <p:nvSpPr>
          <p:cNvPr id="4" name="Scroll: Horizontal 3">
            <a:extLst>
              <a:ext uri="{FF2B5EF4-FFF2-40B4-BE49-F238E27FC236}">
                <a16:creationId xmlns:a16="http://schemas.microsoft.com/office/drawing/2014/main" id="{FEB1D49F-96EE-485D-06FB-0A8E22FD1080}"/>
              </a:ext>
            </a:extLst>
          </p:cNvPr>
          <p:cNvSpPr/>
          <p:nvPr/>
        </p:nvSpPr>
        <p:spPr>
          <a:xfrm>
            <a:off x="11430" y="-120324"/>
            <a:ext cx="8812530" cy="1389054"/>
          </a:xfrm>
          <a:prstGeom prst="horizontalScroll">
            <a:avLst/>
          </a:prstGeom>
          <a:solidFill>
            <a:srgbClr val="FBBD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latin typeface="Abadi" panose="020B0604020104020204" pitchFamily="34" charset="0"/>
              </a:rPr>
              <a:t>CONSTITUENCY OVERVIEW</a:t>
            </a:r>
          </a:p>
        </p:txBody>
      </p:sp>
    </p:spTree>
    <p:extLst>
      <p:ext uri="{BB962C8B-B14F-4D97-AF65-F5344CB8AC3E}">
        <p14:creationId xmlns:p14="http://schemas.microsoft.com/office/powerpoint/2010/main" val="3709737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66534-74CB-DDAF-9EAC-E0725F093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4F6307-1E0D-5148-355C-24F6C9399DE6}"/>
              </a:ext>
            </a:extLst>
          </p:cNvPr>
          <p:cNvSpPr txBox="1"/>
          <p:nvPr/>
        </p:nvSpPr>
        <p:spPr>
          <a:xfrm>
            <a:off x="11430" y="1268730"/>
            <a:ext cx="12100560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TVK: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Clean and new alternative space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No active ground structure in the constituency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Should build a clean governance and development narrative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A </a:t>
            </a:r>
            <a:r>
              <a:rPr lang="en-US" sz="2200" dirty="0" err="1">
                <a:solidFill>
                  <a:srgbClr val="002060"/>
                </a:solidFill>
                <a:latin typeface="Abadi" panose="020B0604020104020204" pitchFamily="34" charset="0"/>
              </a:rPr>
              <a:t>Mukkulathor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(</a:t>
            </a:r>
            <a:r>
              <a:rPr lang="en-US" sz="2200" dirty="0" err="1">
                <a:solidFill>
                  <a:srgbClr val="002060"/>
                </a:solidFill>
                <a:latin typeface="Abadi" panose="020B0604020104020204" pitchFamily="34" charset="0"/>
              </a:rPr>
              <a:t>Kallar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) candidate can align to the caste math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002060"/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Major voter issues than can be targeted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Civic basics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(roads/water): many interior villages see water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once in 4–6 days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; uneven road upgrades.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Jobs &amp; agriculture: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erratic rainfall + low industry → rising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unemployment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Education access: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 </a:t>
            </a:r>
            <a:r>
              <a:rPr lang="en-US" sz="2200" b="1" dirty="0">
                <a:solidFill>
                  <a:srgbClr val="002060"/>
                </a:solidFill>
                <a:latin typeface="Abadi" panose="020B0604020104020204" pitchFamily="34" charset="0"/>
              </a:rPr>
              <a:t>No govt arts &amp; science college</a:t>
            </a:r>
            <a:r>
              <a:rPr lang="en-US" sz="2200" dirty="0">
                <a:solidFill>
                  <a:srgbClr val="002060"/>
                </a:solidFill>
                <a:latin typeface="Abadi" panose="020B0604020104020204" pitchFamily="34" charset="0"/>
              </a:rPr>
              <a:t>; students travel to Trichy.</a:t>
            </a:r>
          </a:p>
        </p:txBody>
      </p:sp>
      <p:sp>
        <p:nvSpPr>
          <p:cNvPr id="4" name="Scroll: Horizontal 3">
            <a:extLst>
              <a:ext uri="{FF2B5EF4-FFF2-40B4-BE49-F238E27FC236}">
                <a16:creationId xmlns:a16="http://schemas.microsoft.com/office/drawing/2014/main" id="{981EB9DA-C834-814F-780C-D820A50EFE12}"/>
              </a:ext>
            </a:extLst>
          </p:cNvPr>
          <p:cNvSpPr/>
          <p:nvPr/>
        </p:nvSpPr>
        <p:spPr>
          <a:xfrm>
            <a:off x="11430" y="-120324"/>
            <a:ext cx="8812530" cy="1389054"/>
          </a:xfrm>
          <a:prstGeom prst="horizontalScroll">
            <a:avLst/>
          </a:prstGeom>
          <a:solidFill>
            <a:srgbClr val="FBBD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latin typeface="Abadi" panose="020B0604020104020204" pitchFamily="34" charset="0"/>
              </a:rPr>
              <a:t>CONSTITUENCY OVERVIEW</a:t>
            </a:r>
          </a:p>
        </p:txBody>
      </p:sp>
    </p:spTree>
    <p:extLst>
      <p:ext uri="{BB962C8B-B14F-4D97-AF65-F5344CB8AC3E}">
        <p14:creationId xmlns:p14="http://schemas.microsoft.com/office/powerpoint/2010/main" val="1643127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280262F-4095-FF07-6A87-B62F73ED1F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4419586"/>
              </p:ext>
            </p:extLst>
          </p:nvPr>
        </p:nvGraphicFramePr>
        <p:xfrm>
          <a:off x="158115" y="1237470"/>
          <a:ext cx="11875770" cy="5438753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3177540">
                  <a:extLst>
                    <a:ext uri="{9D8B030D-6E8A-4147-A177-3AD203B41FA5}">
                      <a16:colId xmlns:a16="http://schemas.microsoft.com/office/drawing/2014/main" val="597456543"/>
                    </a:ext>
                  </a:extLst>
                </a:gridCol>
                <a:gridCol w="8698230">
                  <a:extLst>
                    <a:ext uri="{9D8B030D-6E8A-4147-A177-3AD203B41FA5}">
                      <a16:colId xmlns:a16="http://schemas.microsoft.com/office/drawing/2014/main" val="2114444427"/>
                    </a:ext>
                  </a:extLst>
                </a:gridCol>
              </a:tblGrid>
              <a:tr h="771227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800" dirty="0">
                          <a:latin typeface="Copperplate Gothic Bold" panose="020E0705020206020404" pitchFamily="34" charset="0"/>
                        </a:rPr>
                        <a:t>Area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800" dirty="0">
                          <a:latin typeface="Copperplate Gothic Bold" panose="020E0705020206020404" pitchFamily="34" charset="0"/>
                        </a:rPr>
                        <a:t>Recommendation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1072678"/>
                  </a:ext>
                </a:extLst>
              </a:tr>
              <a:tr h="123485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Copperplate Gothic Bold" panose="020E0705020206020404" pitchFamily="34" charset="0"/>
                        </a:rPr>
                        <a:t>Message targeting by caste blocks</a:t>
                      </a:r>
                      <a:endParaRPr lang="en-IN" sz="1800" dirty="0">
                        <a:latin typeface="Copperplate Gothic Bold" panose="020E07050202060204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b="1" dirty="0" err="1">
                          <a:latin typeface="Abadi" panose="020B0604020104020204" pitchFamily="34" charset="0"/>
                        </a:rPr>
                        <a:t>Mutharaiyar</a:t>
                      </a:r>
                      <a:r>
                        <a:rPr lang="en-IN" b="1" dirty="0">
                          <a:latin typeface="Abadi" panose="020B0604020104020204" pitchFamily="34" charset="0"/>
                        </a:rPr>
                        <a:t> &amp; </a:t>
                      </a:r>
                      <a:r>
                        <a:rPr lang="en-IN" b="1" dirty="0" err="1">
                          <a:latin typeface="Abadi" panose="020B0604020104020204" pitchFamily="34" charset="0"/>
                        </a:rPr>
                        <a:t>Devendrakula</a:t>
                      </a:r>
                      <a:r>
                        <a:rPr lang="en-IN" b="1" dirty="0">
                          <a:latin typeface="Abadi" panose="020B0604020104020204" pitchFamily="34" charset="0"/>
                        </a:rPr>
                        <a:t> Vellalar</a:t>
                      </a:r>
                      <a:r>
                        <a:rPr lang="en-IN" dirty="0">
                          <a:latin typeface="Abadi" panose="020B0604020104020204" pitchFamily="34" charset="0"/>
                        </a:rPr>
                        <a:t>: jobs/skills + water;</a:t>
                      </a:r>
                    </a:p>
                    <a:p>
                      <a:r>
                        <a:rPr lang="en-IN" b="1" dirty="0" err="1">
                          <a:latin typeface="Abadi" panose="020B0604020104020204" pitchFamily="34" charset="0"/>
                        </a:rPr>
                        <a:t>Mukkulathor</a:t>
                      </a:r>
                      <a:r>
                        <a:rPr lang="en-IN" dirty="0">
                          <a:latin typeface="Abadi" panose="020B0604020104020204" pitchFamily="34" charset="0"/>
                        </a:rPr>
                        <a:t>: pride + clean-change;</a:t>
                      </a:r>
                    </a:p>
                    <a:p>
                      <a:r>
                        <a:rPr lang="en-IN" b="1" dirty="0" err="1">
                          <a:latin typeface="Abadi" panose="020B0604020104020204" pitchFamily="34" charset="0"/>
                        </a:rPr>
                        <a:t>Chozhiya</a:t>
                      </a:r>
                      <a:r>
                        <a:rPr lang="en-IN" b="1" dirty="0">
                          <a:latin typeface="Abadi" panose="020B0604020104020204" pitchFamily="34" charset="0"/>
                        </a:rPr>
                        <a:t>/</a:t>
                      </a:r>
                      <a:r>
                        <a:rPr lang="en-IN" b="1" dirty="0" err="1">
                          <a:latin typeface="Abadi" panose="020B0604020104020204" pitchFamily="34" charset="0"/>
                        </a:rPr>
                        <a:t>Urali</a:t>
                      </a:r>
                      <a:r>
                        <a:rPr lang="en-IN" dirty="0">
                          <a:latin typeface="Abadi" panose="020B0604020104020204" pitchFamily="34" charset="0"/>
                        </a:rPr>
                        <a:t>: roads/market access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4973567"/>
                  </a:ext>
                </a:extLst>
              </a:tr>
              <a:tr h="11442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pperplate Gothic Bold" panose="020E0705020206020404" pitchFamily="34" charset="0"/>
                        </a:rPr>
                        <a:t>Candidate math</a:t>
                      </a:r>
                      <a:endParaRPr lang="en-IN" sz="1800" dirty="0">
                        <a:latin typeface="Copperplate Gothic Bold" panose="020E07050202060204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Abadi" panose="020B0604020104020204" pitchFamily="34" charset="0"/>
                        </a:rPr>
                        <a:t>A </a:t>
                      </a:r>
                      <a:r>
                        <a:rPr lang="en-US" b="1" dirty="0" err="1">
                          <a:latin typeface="Abadi" panose="020B0604020104020204" pitchFamily="34" charset="0"/>
                        </a:rPr>
                        <a:t>Kallar</a:t>
                      </a:r>
                      <a:r>
                        <a:rPr lang="en-US" b="1" dirty="0">
                          <a:latin typeface="Abadi" panose="020B0604020104020204" pitchFamily="34" charset="0"/>
                        </a:rPr>
                        <a:t> (</a:t>
                      </a:r>
                      <a:r>
                        <a:rPr lang="en-US" b="1" dirty="0" err="1">
                          <a:latin typeface="Abadi" panose="020B0604020104020204" pitchFamily="34" charset="0"/>
                        </a:rPr>
                        <a:t>Mukkulathor</a:t>
                      </a:r>
                      <a:r>
                        <a:rPr lang="en-US" b="1" dirty="0">
                          <a:latin typeface="Abadi" panose="020B0604020104020204" pitchFamily="34" charset="0"/>
                        </a:rPr>
                        <a:t>)</a:t>
                      </a:r>
                      <a:r>
                        <a:rPr lang="en-US" dirty="0">
                          <a:latin typeface="Abadi" panose="020B0604020104020204" pitchFamily="34" charset="0"/>
                        </a:rPr>
                        <a:t> candidate with clean image might be a good choice to think to match caste structure and contrast the incumbent</a:t>
                      </a:r>
                      <a:endParaRPr lang="en-US" sz="1800" dirty="0">
                        <a:latin typeface="Abadi" panose="020B0604020104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8335123"/>
                  </a:ext>
                </a:extLst>
              </a:tr>
              <a:tr h="11442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pperplate Gothic Bold" panose="020E0705020206020404" pitchFamily="34" charset="0"/>
                        </a:rPr>
                        <a:t>Clean-governance frame</a:t>
                      </a:r>
                      <a:endParaRPr lang="en-IN" sz="1800" dirty="0">
                        <a:latin typeface="Copperplate Gothic Bold" panose="020E07050202060204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Abadi" panose="020B0604020104020204" pitchFamily="34" charset="0"/>
                        </a:rPr>
                        <a:t>Lead with </a:t>
                      </a:r>
                      <a:r>
                        <a:rPr lang="en-US" b="1" dirty="0">
                          <a:latin typeface="Abadi" panose="020B0604020104020204" pitchFamily="34" charset="0"/>
                        </a:rPr>
                        <a:t>“corruption-free </a:t>
                      </a:r>
                      <a:r>
                        <a:rPr lang="en-US" b="1" dirty="0" err="1">
                          <a:latin typeface="Abadi" panose="020B0604020104020204" pitchFamily="34" charset="0"/>
                        </a:rPr>
                        <a:t>Viralimalai</a:t>
                      </a:r>
                      <a:r>
                        <a:rPr lang="en-US" b="1" dirty="0">
                          <a:latin typeface="Abadi" panose="020B0604020104020204" pitchFamily="34" charset="0"/>
                        </a:rPr>
                        <a:t>”</a:t>
                      </a:r>
                      <a:r>
                        <a:rPr lang="en-US" dirty="0">
                          <a:latin typeface="Abadi" panose="020B0604020104020204" pitchFamily="34" charset="0"/>
                        </a:rPr>
                        <a:t>—contrast against the </a:t>
                      </a:r>
                      <a:r>
                        <a:rPr lang="en-US" b="1" dirty="0">
                          <a:latin typeface="Abadi" panose="020B0604020104020204" pitchFamily="34" charset="0"/>
                        </a:rPr>
                        <a:t>DA case</a:t>
                      </a:r>
                      <a:r>
                        <a:rPr lang="en-US" dirty="0">
                          <a:latin typeface="Abadi" panose="020B0604020104020204" pitchFamily="34" charset="0"/>
                        </a:rPr>
                        <a:t> and promise transparent local spending audits; keep it respectful, fact-led</a:t>
                      </a:r>
                      <a:endParaRPr lang="en-US" sz="1800" dirty="0">
                        <a:latin typeface="Abadi" panose="020B0604020104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9970130"/>
                  </a:ext>
                </a:extLst>
              </a:tr>
              <a:tr h="11442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Copperplate Gothic Bold" panose="020E0705020206020404" pitchFamily="34" charset="0"/>
                        </a:rPr>
                        <a:t>Booth muscle + youth network</a:t>
                      </a:r>
                      <a:endParaRPr lang="en-IN" sz="1800" dirty="0">
                        <a:latin typeface="Copperplate Gothic Bold" panose="020E07050202060204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latin typeface="Abadi" panose="020B0604020104020204" pitchFamily="34" charset="0"/>
                        </a:rPr>
                        <a:t>Build booth committees from scratch; absorb disaffected cadres (both sides) and student groups to cover rural pockets</a:t>
                      </a:r>
                      <a:endParaRPr lang="en-US" sz="1800" dirty="0">
                        <a:latin typeface="Abadi" panose="020B0604020104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8202681"/>
                  </a:ext>
                </a:extLst>
              </a:tr>
            </a:tbl>
          </a:graphicData>
        </a:graphic>
      </p:graphicFrame>
      <p:sp>
        <p:nvSpPr>
          <p:cNvPr id="3" name="Scroll: Horizontal 2">
            <a:extLst>
              <a:ext uri="{FF2B5EF4-FFF2-40B4-BE49-F238E27FC236}">
                <a16:creationId xmlns:a16="http://schemas.microsoft.com/office/drawing/2014/main" id="{3C58095B-1B62-33F8-D75A-1CFBF106AB44}"/>
              </a:ext>
            </a:extLst>
          </p:cNvPr>
          <p:cNvSpPr/>
          <p:nvPr/>
        </p:nvSpPr>
        <p:spPr>
          <a:xfrm>
            <a:off x="11430" y="-120324"/>
            <a:ext cx="8812530" cy="1389054"/>
          </a:xfrm>
          <a:prstGeom prst="horizontalScroll">
            <a:avLst/>
          </a:prstGeom>
          <a:solidFill>
            <a:srgbClr val="FBBD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latin typeface="Abadi" panose="020B0604020104020204" pitchFamily="34" charset="0"/>
              </a:rPr>
              <a:t>RECOMMENDATION</a:t>
            </a:r>
          </a:p>
        </p:txBody>
      </p:sp>
    </p:spTree>
    <p:extLst>
      <p:ext uri="{BB962C8B-B14F-4D97-AF65-F5344CB8AC3E}">
        <p14:creationId xmlns:p14="http://schemas.microsoft.com/office/powerpoint/2010/main" val="3300850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D78C79-40E9-D665-416E-75641F9F68FC}"/>
              </a:ext>
            </a:extLst>
          </p:cNvPr>
          <p:cNvSpPr txBox="1"/>
          <p:nvPr/>
        </p:nvSpPr>
        <p:spPr>
          <a:xfrm>
            <a:off x="-1" y="13322"/>
            <a:ext cx="4023361" cy="442674"/>
          </a:xfrm>
          <a:prstGeom prst="roundRect">
            <a:avLst/>
          </a:prstGeom>
          <a:solidFill>
            <a:srgbClr val="DA0C06"/>
          </a:solidFill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Amasis MT Pro Black" panose="02040A04050005020304" pitchFamily="18" charset="0"/>
              </a:rPr>
              <a:t>TOP TAKEAWAYS FOR TVK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802A1-EBF6-E1DA-63F7-905273C6D2B9}"/>
              </a:ext>
            </a:extLst>
          </p:cNvPr>
          <p:cNvSpPr txBox="1"/>
          <p:nvPr/>
        </p:nvSpPr>
        <p:spPr>
          <a:xfrm>
            <a:off x="0" y="571500"/>
            <a:ext cx="1210056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Close the belief gap vs AIADMK.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 Flood </a:t>
            </a: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winnability signals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 (candidate announcement, booth-committee completion, defections, weekly ground metrics) to shift the change bloc’s winner belief from </a:t>
            </a: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AIADMK → TVK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Exploit AIADMK leakage.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 </a:t>
            </a: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30% of AIADMK-2021 voters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 name Vijay for CM, and </a:t>
            </a: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56%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 of them say Vijay’s entry will impact the race—run ward-level conversions and recruit ex-AIADMK booth workers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Own the ‘needs-improvement’ middle.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 It’s the largest persuasion pool (majority want change); TVK already </a:t>
            </a: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leads CM preference at 37%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—seal with a </a:t>
            </a: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5-point local fixes plan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 (water, roads/drainage, sanitation, safety, jobs/skills)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Consolidate ‘Others’.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 TVK leads this bloc but it’s split (NTK/DMDK ~11% each). </a:t>
            </a: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Poach micro-leaders / seat-level understandings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 to avoid fragmentation</a:t>
            </a: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Lead with de-addiction.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 Make </a:t>
            </a:r>
            <a:r>
              <a:rPr lang="en-US" sz="2400" b="1" dirty="0">
                <a:solidFill>
                  <a:srgbClr val="002060"/>
                </a:solidFill>
                <a:latin typeface="Abadi" panose="020B0604020104020204" pitchFamily="34" charset="0"/>
              </a:rPr>
              <a:t>alcohol/drug abuse (36%)</a:t>
            </a:r>
            <a:r>
              <a:rPr lang="en-US" sz="2400" dirty="0">
                <a:solidFill>
                  <a:srgbClr val="002060"/>
                </a:solidFill>
                <a:latin typeface="Abadi" panose="020B0604020104020204" pitchFamily="34" charset="0"/>
              </a:rPr>
              <a:t> your flagship women-and-families plank; pair with youth jobs and law-and-order assurances</a:t>
            </a:r>
          </a:p>
        </p:txBody>
      </p:sp>
    </p:spTree>
    <p:extLst>
      <p:ext uri="{BB962C8B-B14F-4D97-AF65-F5344CB8AC3E}">
        <p14:creationId xmlns:p14="http://schemas.microsoft.com/office/powerpoint/2010/main" val="2317015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20745</TotalTime>
  <Words>2270</Words>
  <Application>Microsoft Office PowerPoint</Application>
  <PresentationFormat>Widescreen</PresentationFormat>
  <Paragraphs>236</Paragraphs>
  <Slides>32</Slides>
  <Notes>2</Notes>
  <HiddenSlides>4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Abadi</vt:lpstr>
      <vt:lpstr>Amasis MT Pro Black</vt:lpstr>
      <vt:lpstr>Aptos</vt:lpstr>
      <vt:lpstr>Arial</vt:lpstr>
      <vt:lpstr>Calibri</vt:lpstr>
      <vt:lpstr>Calibri Light</vt:lpstr>
      <vt:lpstr>Copperplate Gothic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</dc:creator>
  <cp:lastModifiedBy>Lokesh Kumar</cp:lastModifiedBy>
  <cp:revision>379</cp:revision>
  <cp:lastPrinted>2024-12-31T15:07:53Z</cp:lastPrinted>
  <dcterms:created xsi:type="dcterms:W3CDTF">2024-10-29T14:31:26Z</dcterms:created>
  <dcterms:modified xsi:type="dcterms:W3CDTF">2025-09-01T10:37:50Z</dcterms:modified>
</cp:coreProperties>
</file>

<file path=docProps/thumbnail.jpeg>
</file>